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ppt/charts/chart4.xml" ContentType="application/vnd.openxmlformats-officedocument.drawingml.chart+xml"/>
  <Override PartName="/ppt/notesSlides/notesSlide18.xml" ContentType="application/vnd.openxmlformats-officedocument.presentationml.notesSlide+xml"/>
  <Override PartName="/ppt/charts/chart5.xml" ContentType="application/vnd.openxmlformats-officedocument.drawingml.chart+xml"/>
  <Override PartName="/ppt/notesSlides/notesSlide19.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notesMasterIdLst>
    <p:notesMasterId r:id="rId36"/>
  </p:notesMasterIdLst>
  <p:sldIdLst>
    <p:sldId id="261" r:id="rId2"/>
    <p:sldId id="267" r:id="rId3"/>
    <p:sldId id="262" r:id="rId4"/>
    <p:sldId id="264" r:id="rId5"/>
    <p:sldId id="266" r:id="rId6"/>
    <p:sldId id="268" r:id="rId7"/>
    <p:sldId id="269" r:id="rId8"/>
    <p:sldId id="273" r:id="rId9"/>
    <p:sldId id="272" r:id="rId10"/>
    <p:sldId id="270" r:id="rId11"/>
    <p:sldId id="271" r:id="rId12"/>
    <p:sldId id="274" r:id="rId13"/>
    <p:sldId id="275" r:id="rId14"/>
    <p:sldId id="276" r:id="rId15"/>
    <p:sldId id="283" r:id="rId16"/>
    <p:sldId id="278" r:id="rId17"/>
    <p:sldId id="279" r:id="rId18"/>
    <p:sldId id="280" r:id="rId19"/>
    <p:sldId id="282" r:id="rId20"/>
    <p:sldId id="318" r:id="rId21"/>
    <p:sldId id="310" r:id="rId22"/>
    <p:sldId id="285" r:id="rId23"/>
    <p:sldId id="315" r:id="rId24"/>
    <p:sldId id="316" r:id="rId25"/>
    <p:sldId id="317" r:id="rId26"/>
    <p:sldId id="323" r:id="rId27"/>
    <p:sldId id="311" r:id="rId28"/>
    <p:sldId id="314" r:id="rId29"/>
    <p:sldId id="312" r:id="rId30"/>
    <p:sldId id="319" r:id="rId31"/>
    <p:sldId id="321" r:id="rId32"/>
    <p:sldId id="313" r:id="rId33"/>
    <p:sldId id="324" r:id="rId34"/>
    <p:sldId id="32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13" autoAdjust="0"/>
    <p:restoredTop sz="54074" autoAdjust="0"/>
  </p:normalViewPr>
  <p:slideViewPr>
    <p:cSldViewPr>
      <p:cViewPr varScale="1">
        <p:scale>
          <a:sx n="41" d="100"/>
          <a:sy n="41" d="100"/>
        </p:scale>
        <p:origin x="-240"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Workbook14"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Workbook14"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WSSQ-Total Stigma</c:v>
                </c:pt>
              </c:strCache>
            </c:strRef>
          </c:tx>
          <c:cat>
            <c:strRef>
              <c:f>Sheet1!$A$2:$A$4</c:f>
              <c:strCache>
                <c:ptCount val="3"/>
                <c:pt idx="0">
                  <c:v>Baseline</c:v>
                </c:pt>
                <c:pt idx="1">
                  <c:v>Post</c:v>
                </c:pt>
                <c:pt idx="2">
                  <c:v>Follow-Up</c:v>
                </c:pt>
              </c:strCache>
            </c:strRef>
          </c:cat>
          <c:val>
            <c:numRef>
              <c:f>Sheet1!$B$2:$B$4</c:f>
              <c:numCache>
                <c:formatCode>General</c:formatCode>
                <c:ptCount val="3"/>
                <c:pt idx="0">
                  <c:v>47.0</c:v>
                </c:pt>
                <c:pt idx="1">
                  <c:v>34.0</c:v>
                </c:pt>
                <c:pt idx="2">
                  <c:v>32.0</c:v>
                </c:pt>
              </c:numCache>
            </c:numRef>
          </c:val>
          <c:smooth val="0"/>
        </c:ser>
        <c:ser>
          <c:idx val="1"/>
          <c:order val="1"/>
          <c:tx>
            <c:strRef>
              <c:f>Sheet1!$C$1</c:f>
              <c:strCache>
                <c:ptCount val="1"/>
                <c:pt idx="0">
                  <c:v>WSSQ-Self Devaluation</c:v>
                </c:pt>
              </c:strCache>
            </c:strRef>
          </c:tx>
          <c:cat>
            <c:strRef>
              <c:f>Sheet1!$A$2:$A$4</c:f>
              <c:strCache>
                <c:ptCount val="3"/>
                <c:pt idx="0">
                  <c:v>Baseline</c:v>
                </c:pt>
                <c:pt idx="1">
                  <c:v>Post</c:v>
                </c:pt>
                <c:pt idx="2">
                  <c:v>Follow-Up</c:v>
                </c:pt>
              </c:strCache>
            </c:strRef>
          </c:cat>
          <c:val>
            <c:numRef>
              <c:f>Sheet1!$C$2:$C$4</c:f>
              <c:numCache>
                <c:formatCode>General</c:formatCode>
                <c:ptCount val="3"/>
                <c:pt idx="0">
                  <c:v>24.0</c:v>
                </c:pt>
                <c:pt idx="1">
                  <c:v>15.0</c:v>
                </c:pt>
                <c:pt idx="2">
                  <c:v>16.0</c:v>
                </c:pt>
              </c:numCache>
            </c:numRef>
          </c:val>
          <c:smooth val="0"/>
        </c:ser>
        <c:ser>
          <c:idx val="2"/>
          <c:order val="2"/>
          <c:tx>
            <c:strRef>
              <c:f>Sheet1!$D$1</c:f>
              <c:strCache>
                <c:ptCount val="1"/>
                <c:pt idx="0">
                  <c:v>WSSQ-Fear of Stigma</c:v>
                </c:pt>
              </c:strCache>
            </c:strRef>
          </c:tx>
          <c:cat>
            <c:strRef>
              <c:f>Sheet1!$A$2:$A$4</c:f>
              <c:strCache>
                <c:ptCount val="3"/>
                <c:pt idx="0">
                  <c:v>Baseline</c:v>
                </c:pt>
                <c:pt idx="1">
                  <c:v>Post</c:v>
                </c:pt>
                <c:pt idx="2">
                  <c:v>Follow-Up</c:v>
                </c:pt>
              </c:strCache>
            </c:strRef>
          </c:cat>
          <c:val>
            <c:numRef>
              <c:f>Sheet1!$D$2:$D$4</c:f>
              <c:numCache>
                <c:formatCode>General</c:formatCode>
                <c:ptCount val="3"/>
                <c:pt idx="0">
                  <c:v>23.0</c:v>
                </c:pt>
                <c:pt idx="1">
                  <c:v>18.0</c:v>
                </c:pt>
                <c:pt idx="2">
                  <c:v>16.0</c:v>
                </c:pt>
              </c:numCache>
            </c:numRef>
          </c:val>
          <c:smooth val="0"/>
        </c:ser>
        <c:dLbls>
          <c:showLegendKey val="0"/>
          <c:showVal val="0"/>
          <c:showCatName val="0"/>
          <c:showSerName val="0"/>
          <c:showPercent val="0"/>
          <c:showBubbleSize val="0"/>
        </c:dLbls>
        <c:marker val="1"/>
        <c:smooth val="0"/>
        <c:axId val="-2021371640"/>
        <c:axId val="-2021368616"/>
      </c:lineChart>
      <c:catAx>
        <c:axId val="-2021371640"/>
        <c:scaling>
          <c:orientation val="minMax"/>
        </c:scaling>
        <c:delete val="0"/>
        <c:axPos val="b"/>
        <c:majorTickMark val="out"/>
        <c:minorTickMark val="none"/>
        <c:tickLblPos val="nextTo"/>
        <c:crossAx val="-2021368616"/>
        <c:crosses val="autoZero"/>
        <c:auto val="1"/>
        <c:lblAlgn val="ctr"/>
        <c:lblOffset val="100"/>
        <c:noMultiLvlLbl val="0"/>
      </c:catAx>
      <c:valAx>
        <c:axId val="-2021368616"/>
        <c:scaling>
          <c:orientation val="minMax"/>
          <c:min val="10.0"/>
        </c:scaling>
        <c:delete val="0"/>
        <c:axPos val="l"/>
        <c:majorGridlines/>
        <c:numFmt formatCode="General" sourceLinked="1"/>
        <c:majorTickMark val="out"/>
        <c:minorTickMark val="none"/>
        <c:tickLblPos val="nextTo"/>
        <c:crossAx val="-202137164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cked"/>
        <c:varyColors val="0"/>
        <c:ser>
          <c:idx val="0"/>
          <c:order val="0"/>
          <c:tx>
            <c:strRef>
              <c:f>Sheet1!$B$1</c:f>
              <c:strCache>
                <c:ptCount val="1"/>
                <c:pt idx="0">
                  <c:v>Dutch Eating Behavior Questionnaire</c:v>
                </c:pt>
              </c:strCache>
            </c:strRef>
          </c:tx>
          <c:cat>
            <c:strRef>
              <c:f>Sheet1!$A$2:$A$4</c:f>
              <c:strCache>
                <c:ptCount val="3"/>
                <c:pt idx="0">
                  <c:v>Baseline</c:v>
                </c:pt>
                <c:pt idx="1">
                  <c:v>Post</c:v>
                </c:pt>
                <c:pt idx="2">
                  <c:v>Follow-Up</c:v>
                </c:pt>
              </c:strCache>
            </c:strRef>
          </c:cat>
          <c:val>
            <c:numRef>
              <c:f>Sheet1!$B$2:$B$4</c:f>
              <c:numCache>
                <c:formatCode>General</c:formatCode>
                <c:ptCount val="3"/>
                <c:pt idx="0">
                  <c:v>48.4</c:v>
                </c:pt>
                <c:pt idx="1">
                  <c:v>38.0</c:v>
                </c:pt>
                <c:pt idx="2">
                  <c:v>41.25</c:v>
                </c:pt>
              </c:numCache>
            </c:numRef>
          </c:val>
          <c:smooth val="0"/>
        </c:ser>
        <c:dLbls>
          <c:showLegendKey val="0"/>
          <c:showVal val="0"/>
          <c:showCatName val="0"/>
          <c:showSerName val="0"/>
          <c:showPercent val="0"/>
          <c:showBubbleSize val="0"/>
        </c:dLbls>
        <c:marker val="1"/>
        <c:smooth val="0"/>
        <c:axId val="-2021634376"/>
        <c:axId val="-2021631368"/>
      </c:lineChart>
      <c:catAx>
        <c:axId val="-2021634376"/>
        <c:scaling>
          <c:orientation val="minMax"/>
        </c:scaling>
        <c:delete val="0"/>
        <c:axPos val="b"/>
        <c:majorTickMark val="out"/>
        <c:minorTickMark val="none"/>
        <c:tickLblPos val="nextTo"/>
        <c:crossAx val="-2021631368"/>
        <c:crosses val="autoZero"/>
        <c:auto val="1"/>
        <c:lblAlgn val="ctr"/>
        <c:lblOffset val="100"/>
        <c:noMultiLvlLbl val="0"/>
      </c:catAx>
      <c:valAx>
        <c:axId val="-2021631368"/>
        <c:scaling>
          <c:orientation val="minMax"/>
          <c:min val="30.0"/>
        </c:scaling>
        <c:delete val="0"/>
        <c:axPos val="l"/>
        <c:majorGridlines/>
        <c:numFmt formatCode="General" sourceLinked="1"/>
        <c:majorTickMark val="out"/>
        <c:minorTickMark val="none"/>
        <c:tickLblPos val="nextTo"/>
        <c:crossAx val="-2021634376"/>
        <c:crosses val="autoZero"/>
        <c:crossBetween val="between"/>
        <c:majorUnit val="5.0"/>
      </c:valAx>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Total Behaviors</c:v>
                </c:pt>
              </c:strCache>
            </c:strRef>
          </c:tx>
          <c:cat>
            <c:strRef>
              <c:f>Sheet1!$A$2:$A$4</c:f>
              <c:strCache>
                <c:ptCount val="3"/>
                <c:pt idx="0">
                  <c:v>Baseline</c:v>
                </c:pt>
                <c:pt idx="1">
                  <c:v>Post</c:v>
                </c:pt>
                <c:pt idx="2">
                  <c:v>Follow-Up</c:v>
                </c:pt>
              </c:strCache>
            </c:strRef>
          </c:cat>
          <c:val>
            <c:numRef>
              <c:f>Sheet1!$B$2:$B$4</c:f>
              <c:numCache>
                <c:formatCode>General</c:formatCode>
                <c:ptCount val="3"/>
                <c:pt idx="0">
                  <c:v>70.2</c:v>
                </c:pt>
                <c:pt idx="1">
                  <c:v>90.6</c:v>
                </c:pt>
                <c:pt idx="2">
                  <c:v>90.0</c:v>
                </c:pt>
              </c:numCache>
            </c:numRef>
          </c:val>
          <c:smooth val="0"/>
        </c:ser>
        <c:ser>
          <c:idx val="1"/>
          <c:order val="1"/>
          <c:tx>
            <c:strRef>
              <c:f>Sheet1!$C$1</c:f>
              <c:strCache>
                <c:ptCount val="1"/>
                <c:pt idx="0">
                  <c:v>Dietary Choice</c:v>
                </c:pt>
              </c:strCache>
            </c:strRef>
          </c:tx>
          <c:cat>
            <c:strRef>
              <c:f>Sheet1!$A$2:$A$4</c:f>
              <c:strCache>
                <c:ptCount val="3"/>
                <c:pt idx="0">
                  <c:v>Baseline</c:v>
                </c:pt>
                <c:pt idx="1">
                  <c:v>Post</c:v>
                </c:pt>
                <c:pt idx="2">
                  <c:v>Follow-Up</c:v>
                </c:pt>
              </c:strCache>
            </c:strRef>
          </c:cat>
          <c:val>
            <c:numRef>
              <c:f>Sheet1!$C$2:$C$4</c:f>
              <c:numCache>
                <c:formatCode>General</c:formatCode>
                <c:ptCount val="3"/>
                <c:pt idx="0">
                  <c:v>29.5</c:v>
                </c:pt>
                <c:pt idx="1">
                  <c:v>38.1</c:v>
                </c:pt>
                <c:pt idx="2">
                  <c:v>36.0</c:v>
                </c:pt>
              </c:numCache>
            </c:numRef>
          </c:val>
          <c:smooth val="0"/>
        </c:ser>
        <c:ser>
          <c:idx val="2"/>
          <c:order val="2"/>
          <c:tx>
            <c:strRef>
              <c:f>Sheet1!$D$1</c:f>
              <c:strCache>
                <c:ptCount val="1"/>
                <c:pt idx="0">
                  <c:v>Self Monitoring</c:v>
                </c:pt>
              </c:strCache>
            </c:strRef>
          </c:tx>
          <c:cat>
            <c:strRef>
              <c:f>Sheet1!$A$2:$A$4</c:f>
              <c:strCache>
                <c:ptCount val="3"/>
                <c:pt idx="0">
                  <c:v>Baseline</c:v>
                </c:pt>
                <c:pt idx="1">
                  <c:v>Post</c:v>
                </c:pt>
                <c:pt idx="2">
                  <c:v>Follow-Up</c:v>
                </c:pt>
              </c:strCache>
            </c:strRef>
          </c:cat>
          <c:val>
            <c:numRef>
              <c:f>Sheet1!$D$2:$D$4</c:f>
              <c:numCache>
                <c:formatCode>General</c:formatCode>
                <c:ptCount val="3"/>
                <c:pt idx="0">
                  <c:v>15.1</c:v>
                </c:pt>
                <c:pt idx="1">
                  <c:v>15.8</c:v>
                </c:pt>
                <c:pt idx="2">
                  <c:v>15.6</c:v>
                </c:pt>
              </c:numCache>
            </c:numRef>
          </c:val>
          <c:smooth val="0"/>
        </c:ser>
        <c:ser>
          <c:idx val="3"/>
          <c:order val="3"/>
          <c:tx>
            <c:strRef>
              <c:f>Sheet1!$E$1</c:f>
              <c:strCache>
                <c:ptCount val="1"/>
                <c:pt idx="0">
                  <c:v>P.A.</c:v>
                </c:pt>
              </c:strCache>
            </c:strRef>
          </c:tx>
          <c:cat>
            <c:strRef>
              <c:f>Sheet1!$A$2:$A$4</c:f>
              <c:strCache>
                <c:ptCount val="3"/>
                <c:pt idx="0">
                  <c:v>Baseline</c:v>
                </c:pt>
                <c:pt idx="1">
                  <c:v>Post</c:v>
                </c:pt>
                <c:pt idx="2">
                  <c:v>Follow-Up</c:v>
                </c:pt>
              </c:strCache>
            </c:strRef>
          </c:cat>
          <c:val>
            <c:numRef>
              <c:f>Sheet1!$E$2:$E$4</c:f>
              <c:numCache>
                <c:formatCode>General</c:formatCode>
                <c:ptCount val="3"/>
                <c:pt idx="0">
                  <c:v>11.6</c:v>
                </c:pt>
                <c:pt idx="1">
                  <c:v>16.4</c:v>
                </c:pt>
                <c:pt idx="2">
                  <c:v>18.6</c:v>
                </c:pt>
              </c:numCache>
            </c:numRef>
          </c:val>
          <c:smooth val="0"/>
        </c:ser>
        <c:ser>
          <c:idx val="4"/>
          <c:order val="4"/>
          <c:tx>
            <c:strRef>
              <c:f>Sheet1!$F$1</c:f>
              <c:strCache>
                <c:ptCount val="1"/>
                <c:pt idx="0">
                  <c:v>Psych. Coping</c:v>
                </c:pt>
              </c:strCache>
            </c:strRef>
          </c:tx>
          <c:cat>
            <c:strRef>
              <c:f>Sheet1!$A$2:$A$4</c:f>
              <c:strCache>
                <c:ptCount val="3"/>
                <c:pt idx="0">
                  <c:v>Baseline</c:v>
                </c:pt>
                <c:pt idx="1">
                  <c:v>Post</c:v>
                </c:pt>
                <c:pt idx="2">
                  <c:v>Follow-Up</c:v>
                </c:pt>
              </c:strCache>
            </c:strRef>
          </c:cat>
          <c:val>
            <c:numRef>
              <c:f>Sheet1!$F$2:$F$4</c:f>
              <c:numCache>
                <c:formatCode>General</c:formatCode>
                <c:ptCount val="3"/>
                <c:pt idx="0">
                  <c:v>14.0</c:v>
                </c:pt>
                <c:pt idx="1">
                  <c:v>20.3</c:v>
                </c:pt>
                <c:pt idx="2">
                  <c:v>19.8</c:v>
                </c:pt>
              </c:numCache>
            </c:numRef>
          </c:val>
          <c:smooth val="0"/>
        </c:ser>
        <c:dLbls>
          <c:showLegendKey val="0"/>
          <c:showVal val="0"/>
          <c:showCatName val="0"/>
          <c:showSerName val="0"/>
          <c:showPercent val="0"/>
          <c:showBubbleSize val="0"/>
        </c:dLbls>
        <c:marker val="1"/>
        <c:smooth val="0"/>
        <c:axId val="-2021038312"/>
        <c:axId val="-2021035256"/>
      </c:lineChart>
      <c:catAx>
        <c:axId val="-2021038312"/>
        <c:scaling>
          <c:orientation val="minMax"/>
        </c:scaling>
        <c:delete val="0"/>
        <c:axPos val="b"/>
        <c:majorTickMark val="out"/>
        <c:minorTickMark val="none"/>
        <c:tickLblPos val="nextTo"/>
        <c:crossAx val="-2021035256"/>
        <c:crosses val="autoZero"/>
        <c:auto val="1"/>
        <c:lblAlgn val="ctr"/>
        <c:lblOffset val="100"/>
        <c:noMultiLvlLbl val="0"/>
      </c:catAx>
      <c:valAx>
        <c:axId val="-2021035256"/>
        <c:scaling>
          <c:orientation val="minMax"/>
          <c:max val="95.0"/>
          <c:min val="5.0"/>
        </c:scaling>
        <c:delete val="0"/>
        <c:axPos val="l"/>
        <c:majorGridlines/>
        <c:numFmt formatCode="General" sourceLinked="1"/>
        <c:majorTickMark val="out"/>
        <c:minorTickMark val="none"/>
        <c:tickLblPos val="nextTo"/>
        <c:crossAx val="-202103831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lineChart>
        <c:grouping val="standard"/>
        <c:varyColors val="0"/>
        <c:ser>
          <c:idx val="0"/>
          <c:order val="0"/>
          <c:tx>
            <c:v>Subj. Binges</c:v>
          </c:tx>
          <c:cat>
            <c:strRef>
              <c:f>'[Chart in Microsoft Office PowerPoint]Sheet1'!$A$12:$A$14</c:f>
              <c:strCache>
                <c:ptCount val="3"/>
                <c:pt idx="0">
                  <c:v>Baseline</c:v>
                </c:pt>
                <c:pt idx="1">
                  <c:v>Post</c:v>
                </c:pt>
                <c:pt idx="2">
                  <c:v>Follow-up</c:v>
                </c:pt>
              </c:strCache>
            </c:strRef>
          </c:cat>
          <c:val>
            <c:numRef>
              <c:f>'[Chart in Microsoft Office PowerPoint]Sheet1'!$C$12:$C$14</c:f>
              <c:numCache>
                <c:formatCode>General</c:formatCode>
                <c:ptCount val="3"/>
                <c:pt idx="0">
                  <c:v>6.2</c:v>
                </c:pt>
                <c:pt idx="1">
                  <c:v>0.7</c:v>
                </c:pt>
                <c:pt idx="2">
                  <c:v>1.75</c:v>
                </c:pt>
              </c:numCache>
            </c:numRef>
          </c:val>
          <c:smooth val="0"/>
        </c:ser>
        <c:ser>
          <c:idx val="1"/>
          <c:order val="1"/>
          <c:tx>
            <c:v>Binges</c:v>
          </c:tx>
          <c:cat>
            <c:strRef>
              <c:f>'[Chart in Microsoft Office PowerPoint]Sheet1'!$A$12:$A$14</c:f>
              <c:strCache>
                <c:ptCount val="3"/>
                <c:pt idx="0">
                  <c:v>Baseline</c:v>
                </c:pt>
                <c:pt idx="1">
                  <c:v>Post</c:v>
                </c:pt>
                <c:pt idx="2">
                  <c:v>Follow-up</c:v>
                </c:pt>
              </c:strCache>
            </c:strRef>
          </c:cat>
          <c:val>
            <c:numRef>
              <c:f>'[Chart in Microsoft Office PowerPoint]Sheet1'!$B$12:$B$14</c:f>
              <c:numCache>
                <c:formatCode>General</c:formatCode>
                <c:ptCount val="3"/>
                <c:pt idx="0">
                  <c:v>4.6</c:v>
                </c:pt>
                <c:pt idx="1">
                  <c:v>0.7</c:v>
                </c:pt>
                <c:pt idx="2">
                  <c:v>0.3</c:v>
                </c:pt>
              </c:numCache>
            </c:numRef>
          </c:val>
          <c:smooth val="0"/>
        </c:ser>
        <c:dLbls>
          <c:showLegendKey val="0"/>
          <c:showVal val="0"/>
          <c:showCatName val="0"/>
          <c:showSerName val="0"/>
          <c:showPercent val="0"/>
          <c:showBubbleSize val="0"/>
        </c:dLbls>
        <c:marker val="1"/>
        <c:smooth val="0"/>
        <c:axId val="-2020967480"/>
        <c:axId val="-2020964504"/>
      </c:lineChart>
      <c:catAx>
        <c:axId val="-2020967480"/>
        <c:scaling>
          <c:orientation val="minMax"/>
        </c:scaling>
        <c:delete val="0"/>
        <c:axPos val="b"/>
        <c:majorTickMark val="out"/>
        <c:minorTickMark val="none"/>
        <c:tickLblPos val="nextTo"/>
        <c:crossAx val="-2020964504"/>
        <c:crosses val="autoZero"/>
        <c:auto val="1"/>
        <c:lblAlgn val="ctr"/>
        <c:lblOffset val="100"/>
        <c:noMultiLvlLbl val="0"/>
      </c:catAx>
      <c:valAx>
        <c:axId val="-2020964504"/>
        <c:scaling>
          <c:orientation val="minMax"/>
        </c:scaling>
        <c:delete val="0"/>
        <c:axPos val="l"/>
        <c:majorGridlines/>
        <c:numFmt formatCode="General" sourceLinked="1"/>
        <c:majorTickMark val="out"/>
        <c:minorTickMark val="none"/>
        <c:tickLblPos val="nextTo"/>
        <c:crossAx val="-202096748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Sheet1!$A$7</c:f>
              <c:strCache>
                <c:ptCount val="1"/>
                <c:pt idx="0">
                  <c:v>Self-Reported Weight</c:v>
                </c:pt>
              </c:strCache>
            </c:strRef>
          </c:tx>
          <c:cat>
            <c:strRef>
              <c:f>Sheet1!$B$6:$D$6</c:f>
              <c:strCache>
                <c:ptCount val="3"/>
                <c:pt idx="0">
                  <c:v>Baseline</c:v>
                </c:pt>
                <c:pt idx="1">
                  <c:v>Post</c:v>
                </c:pt>
                <c:pt idx="2">
                  <c:v>Follow Up</c:v>
                </c:pt>
              </c:strCache>
            </c:strRef>
          </c:cat>
          <c:val>
            <c:numRef>
              <c:f>Sheet1!$B$7:$D$7</c:f>
              <c:numCache>
                <c:formatCode>General</c:formatCode>
                <c:ptCount val="3"/>
                <c:pt idx="0">
                  <c:v>217.52</c:v>
                </c:pt>
                <c:pt idx="1">
                  <c:v>214.51</c:v>
                </c:pt>
                <c:pt idx="2">
                  <c:v>214.5</c:v>
                </c:pt>
              </c:numCache>
            </c:numRef>
          </c:val>
          <c:smooth val="0"/>
        </c:ser>
        <c:dLbls>
          <c:showLegendKey val="0"/>
          <c:showVal val="0"/>
          <c:showCatName val="0"/>
          <c:showSerName val="0"/>
          <c:showPercent val="0"/>
          <c:showBubbleSize val="0"/>
        </c:dLbls>
        <c:marker val="1"/>
        <c:smooth val="0"/>
        <c:axId val="-2046672040"/>
        <c:axId val="-2021009832"/>
      </c:lineChart>
      <c:catAx>
        <c:axId val="-2046672040"/>
        <c:scaling>
          <c:orientation val="minMax"/>
        </c:scaling>
        <c:delete val="0"/>
        <c:axPos val="b"/>
        <c:majorTickMark val="out"/>
        <c:minorTickMark val="none"/>
        <c:tickLblPos val="nextTo"/>
        <c:txPr>
          <a:bodyPr/>
          <a:lstStyle/>
          <a:p>
            <a:pPr>
              <a:defRPr sz="1600"/>
            </a:pPr>
            <a:endParaRPr lang="en-US"/>
          </a:p>
        </c:txPr>
        <c:crossAx val="-2021009832"/>
        <c:crosses val="autoZero"/>
        <c:auto val="1"/>
        <c:lblAlgn val="ctr"/>
        <c:lblOffset val="100"/>
        <c:noMultiLvlLbl val="0"/>
      </c:catAx>
      <c:valAx>
        <c:axId val="-2021009832"/>
        <c:scaling>
          <c:orientation val="minMax"/>
          <c:max val="220.0"/>
          <c:min val="212.0"/>
        </c:scaling>
        <c:delete val="0"/>
        <c:axPos val="l"/>
        <c:majorGridlines/>
        <c:numFmt formatCode="General" sourceLinked="1"/>
        <c:majorTickMark val="out"/>
        <c:minorTickMark val="none"/>
        <c:tickLblPos val="nextTo"/>
        <c:crossAx val="-2046672040"/>
        <c:crosses val="autoZero"/>
        <c:crossBetween val="between"/>
      </c:valAx>
    </c:plotArea>
    <c:legend>
      <c:legendPos val="r"/>
      <c:layout>
        <c:manualLayout>
          <c:xMode val="edge"/>
          <c:yMode val="edge"/>
          <c:x val="0.737847222222222"/>
          <c:y val="0.411469581927259"/>
          <c:w val="0.217013888888889"/>
          <c:h val="0.256227502812148"/>
        </c:manualLayout>
      </c:layout>
      <c:overlay val="0"/>
      <c:txPr>
        <a:bodyPr/>
        <a:lstStyle/>
        <a:p>
          <a:pPr>
            <a:defRPr sz="18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Sheet1!$A$3</c:f>
              <c:strCache>
                <c:ptCount val="1"/>
                <c:pt idx="0">
                  <c:v>Weight Satisfaction</c:v>
                </c:pt>
              </c:strCache>
            </c:strRef>
          </c:tx>
          <c:cat>
            <c:strRef>
              <c:f>Sheet1!$B$2:$D$2</c:f>
              <c:strCache>
                <c:ptCount val="3"/>
                <c:pt idx="0">
                  <c:v>Baseline</c:v>
                </c:pt>
                <c:pt idx="1">
                  <c:v>Post</c:v>
                </c:pt>
                <c:pt idx="2">
                  <c:v>Follow Up</c:v>
                </c:pt>
              </c:strCache>
            </c:strRef>
          </c:cat>
          <c:val>
            <c:numRef>
              <c:f>Sheet1!$B$3:$D$3</c:f>
              <c:numCache>
                <c:formatCode>General</c:formatCode>
                <c:ptCount val="3"/>
                <c:pt idx="0">
                  <c:v>1.4</c:v>
                </c:pt>
                <c:pt idx="1">
                  <c:v>3.5</c:v>
                </c:pt>
                <c:pt idx="2">
                  <c:v>3.13</c:v>
                </c:pt>
              </c:numCache>
            </c:numRef>
          </c:val>
          <c:smooth val="0"/>
        </c:ser>
        <c:dLbls>
          <c:showLegendKey val="0"/>
          <c:showVal val="0"/>
          <c:showCatName val="0"/>
          <c:showSerName val="0"/>
          <c:showPercent val="0"/>
          <c:showBubbleSize val="0"/>
        </c:dLbls>
        <c:marker val="1"/>
        <c:smooth val="0"/>
        <c:axId val="-2021155480"/>
        <c:axId val="-2020911448"/>
      </c:lineChart>
      <c:catAx>
        <c:axId val="-2021155480"/>
        <c:scaling>
          <c:orientation val="minMax"/>
        </c:scaling>
        <c:delete val="0"/>
        <c:axPos val="b"/>
        <c:majorTickMark val="out"/>
        <c:minorTickMark val="none"/>
        <c:tickLblPos val="nextTo"/>
        <c:txPr>
          <a:bodyPr/>
          <a:lstStyle/>
          <a:p>
            <a:pPr>
              <a:defRPr sz="1600"/>
            </a:pPr>
            <a:endParaRPr lang="en-US"/>
          </a:p>
        </c:txPr>
        <c:crossAx val="-2020911448"/>
        <c:crosses val="autoZero"/>
        <c:auto val="1"/>
        <c:lblAlgn val="ctr"/>
        <c:lblOffset val="100"/>
        <c:noMultiLvlLbl val="0"/>
      </c:catAx>
      <c:valAx>
        <c:axId val="-2020911448"/>
        <c:scaling>
          <c:orientation val="minMax"/>
        </c:scaling>
        <c:delete val="0"/>
        <c:axPos val="l"/>
        <c:majorGridlines/>
        <c:numFmt formatCode="General" sourceLinked="1"/>
        <c:majorTickMark val="out"/>
        <c:minorTickMark val="none"/>
        <c:tickLblPos val="nextTo"/>
        <c:crossAx val="-2021155480"/>
        <c:crosses val="autoZero"/>
        <c:crossBetween val="between"/>
      </c:valAx>
    </c:plotArea>
    <c:legend>
      <c:legendPos val="r"/>
      <c:layout>
        <c:manualLayout>
          <c:xMode val="edge"/>
          <c:yMode val="edge"/>
          <c:x val="0.737827165354331"/>
          <c:y val="0.498765310586177"/>
          <c:w val="0.200506167979003"/>
          <c:h val="0.234691382327209"/>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VQ-Obstruction</c:v>
                </c:pt>
              </c:strCache>
            </c:strRef>
          </c:tx>
          <c:cat>
            <c:strRef>
              <c:f>Sheet1!$A$2:$A$4</c:f>
              <c:strCache>
                <c:ptCount val="3"/>
                <c:pt idx="0">
                  <c:v>Baseline</c:v>
                </c:pt>
                <c:pt idx="1">
                  <c:v>Post</c:v>
                </c:pt>
                <c:pt idx="2">
                  <c:v>Follow-Up</c:v>
                </c:pt>
              </c:strCache>
            </c:strRef>
          </c:cat>
          <c:val>
            <c:numRef>
              <c:f>Sheet1!$B$2:$B$4</c:f>
              <c:numCache>
                <c:formatCode>General</c:formatCode>
                <c:ptCount val="3"/>
                <c:pt idx="0">
                  <c:v>23.6</c:v>
                </c:pt>
                <c:pt idx="1">
                  <c:v>13.8</c:v>
                </c:pt>
                <c:pt idx="2">
                  <c:v>13.13</c:v>
                </c:pt>
              </c:numCache>
            </c:numRef>
          </c:val>
          <c:smooth val="0"/>
        </c:ser>
        <c:ser>
          <c:idx val="1"/>
          <c:order val="1"/>
          <c:tx>
            <c:strRef>
              <c:f>Sheet1!$C$1</c:f>
              <c:strCache>
                <c:ptCount val="1"/>
                <c:pt idx="0">
                  <c:v>VQ-Progress</c:v>
                </c:pt>
              </c:strCache>
            </c:strRef>
          </c:tx>
          <c:cat>
            <c:strRef>
              <c:f>Sheet1!$A$2:$A$4</c:f>
              <c:strCache>
                <c:ptCount val="3"/>
                <c:pt idx="0">
                  <c:v>Baseline</c:v>
                </c:pt>
                <c:pt idx="1">
                  <c:v>Post</c:v>
                </c:pt>
                <c:pt idx="2">
                  <c:v>Follow-Up</c:v>
                </c:pt>
              </c:strCache>
            </c:strRef>
          </c:cat>
          <c:val>
            <c:numRef>
              <c:f>Sheet1!$C$2:$C$4</c:f>
              <c:numCache>
                <c:formatCode>General</c:formatCode>
                <c:ptCount val="3"/>
                <c:pt idx="0">
                  <c:v>20.4</c:v>
                </c:pt>
                <c:pt idx="1">
                  <c:v>28.0</c:v>
                </c:pt>
                <c:pt idx="2">
                  <c:v>28.0</c:v>
                </c:pt>
              </c:numCache>
            </c:numRef>
          </c:val>
          <c:smooth val="0"/>
        </c:ser>
        <c:dLbls>
          <c:showLegendKey val="0"/>
          <c:showVal val="0"/>
          <c:showCatName val="0"/>
          <c:showSerName val="0"/>
          <c:showPercent val="0"/>
          <c:showBubbleSize val="0"/>
        </c:dLbls>
        <c:marker val="1"/>
        <c:smooth val="0"/>
        <c:axId val="-2021321864"/>
        <c:axId val="-2021212520"/>
      </c:lineChart>
      <c:catAx>
        <c:axId val="-2021321864"/>
        <c:scaling>
          <c:orientation val="minMax"/>
        </c:scaling>
        <c:delete val="0"/>
        <c:axPos val="b"/>
        <c:majorTickMark val="out"/>
        <c:minorTickMark val="none"/>
        <c:tickLblPos val="nextTo"/>
        <c:crossAx val="-2021212520"/>
        <c:crosses val="autoZero"/>
        <c:auto val="1"/>
        <c:lblAlgn val="ctr"/>
        <c:lblOffset val="100"/>
        <c:noMultiLvlLbl val="0"/>
      </c:catAx>
      <c:valAx>
        <c:axId val="-2021212520"/>
        <c:scaling>
          <c:orientation val="minMax"/>
          <c:max val="35.0"/>
          <c:min val="5.0"/>
        </c:scaling>
        <c:delete val="0"/>
        <c:axPos val="l"/>
        <c:majorGridlines/>
        <c:numFmt formatCode="General" sourceLinked="1"/>
        <c:majorTickMark val="out"/>
        <c:minorTickMark val="none"/>
        <c:tickLblPos val="nextTo"/>
        <c:crossAx val="-2021321864"/>
        <c:crosses val="autoZero"/>
        <c:crossBetween val="between"/>
        <c:majorUnit val="5.0"/>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Sheet1!$B$1</c:f>
              <c:strCache>
                <c:ptCount val="1"/>
                <c:pt idx="0">
                  <c:v>AAQ-W</c:v>
                </c:pt>
              </c:strCache>
            </c:strRef>
          </c:tx>
          <c:cat>
            <c:strRef>
              <c:f>Sheet1!$A$2:$A$4</c:f>
              <c:strCache>
                <c:ptCount val="3"/>
                <c:pt idx="0">
                  <c:v>Baseline</c:v>
                </c:pt>
                <c:pt idx="1">
                  <c:v>Post</c:v>
                </c:pt>
                <c:pt idx="2">
                  <c:v>Follow-Up</c:v>
                </c:pt>
              </c:strCache>
            </c:strRef>
          </c:cat>
          <c:val>
            <c:numRef>
              <c:f>Sheet1!$B$2:$B$4</c:f>
              <c:numCache>
                <c:formatCode>General</c:formatCode>
                <c:ptCount val="3"/>
                <c:pt idx="0">
                  <c:v>109.4</c:v>
                </c:pt>
                <c:pt idx="1">
                  <c:v>63.1</c:v>
                </c:pt>
                <c:pt idx="2">
                  <c:v>65.4</c:v>
                </c:pt>
              </c:numCache>
            </c:numRef>
          </c:val>
          <c:smooth val="0"/>
        </c:ser>
        <c:dLbls>
          <c:showLegendKey val="0"/>
          <c:showVal val="0"/>
          <c:showCatName val="0"/>
          <c:showSerName val="0"/>
          <c:showPercent val="0"/>
          <c:showBubbleSize val="0"/>
        </c:dLbls>
        <c:marker val="1"/>
        <c:smooth val="0"/>
        <c:axId val="1751446152"/>
        <c:axId val="1751449160"/>
      </c:lineChart>
      <c:catAx>
        <c:axId val="1751446152"/>
        <c:scaling>
          <c:orientation val="minMax"/>
        </c:scaling>
        <c:delete val="0"/>
        <c:axPos val="b"/>
        <c:majorTickMark val="out"/>
        <c:minorTickMark val="none"/>
        <c:tickLblPos val="nextTo"/>
        <c:crossAx val="1751449160"/>
        <c:crosses val="autoZero"/>
        <c:auto val="1"/>
        <c:lblAlgn val="ctr"/>
        <c:lblOffset val="100"/>
        <c:noMultiLvlLbl val="0"/>
      </c:catAx>
      <c:valAx>
        <c:axId val="1751449160"/>
        <c:scaling>
          <c:orientation val="minMax"/>
          <c:min val="50.0"/>
        </c:scaling>
        <c:delete val="0"/>
        <c:axPos val="l"/>
        <c:majorGridlines/>
        <c:numFmt formatCode="General" sourceLinked="1"/>
        <c:majorTickMark val="out"/>
        <c:minorTickMark val="none"/>
        <c:tickLblPos val="nextTo"/>
        <c:crossAx val="175144615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2B51A6-DA97-4644-8486-E6101D965FA5}"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ECA8136B-8C6B-E341-9D73-A1AD26ED4D51}">
      <dgm:prSet phldrT="[Text]"/>
      <dgm:spPr/>
      <dgm:t>
        <a:bodyPr/>
        <a:lstStyle/>
        <a:p>
          <a:r>
            <a:rPr lang="en-US" dirty="0" smtClean="0"/>
            <a:t>23 initially interested</a:t>
          </a:r>
          <a:endParaRPr lang="en-US" dirty="0"/>
        </a:p>
      </dgm:t>
    </dgm:pt>
    <dgm:pt modelId="{4C714A91-4974-9D47-B795-9C1E57667333}" type="parTrans" cxnId="{FA3A8EEC-4706-B84A-9A96-65AC92386878}">
      <dgm:prSet/>
      <dgm:spPr/>
      <dgm:t>
        <a:bodyPr/>
        <a:lstStyle/>
        <a:p>
          <a:endParaRPr lang="en-US"/>
        </a:p>
      </dgm:t>
    </dgm:pt>
    <dgm:pt modelId="{CE3FF9AC-9BBC-844C-8E7F-1732BD3EAE05}" type="sibTrans" cxnId="{FA3A8EEC-4706-B84A-9A96-65AC92386878}">
      <dgm:prSet/>
      <dgm:spPr/>
      <dgm:t>
        <a:bodyPr/>
        <a:lstStyle/>
        <a:p>
          <a:endParaRPr lang="en-US"/>
        </a:p>
      </dgm:t>
    </dgm:pt>
    <dgm:pt modelId="{AAE54114-69AD-BB43-A438-5FF73F8178D7}" type="asst">
      <dgm:prSet phldrT="[Text]"/>
      <dgm:spPr/>
      <dgm:t>
        <a:bodyPr/>
        <a:lstStyle/>
        <a:p>
          <a:r>
            <a:rPr lang="en-US" dirty="0" smtClean="0"/>
            <a:t>8 ineligible</a:t>
          </a:r>
          <a:endParaRPr lang="en-US" dirty="0"/>
        </a:p>
      </dgm:t>
    </dgm:pt>
    <dgm:pt modelId="{7A77FA73-F669-9343-A404-D7618661CBF7}" type="parTrans" cxnId="{2E933304-5623-3A41-9A4F-0172B0E4C7DA}">
      <dgm:prSet/>
      <dgm:spPr/>
      <dgm:t>
        <a:bodyPr/>
        <a:lstStyle/>
        <a:p>
          <a:endParaRPr lang="en-US"/>
        </a:p>
      </dgm:t>
    </dgm:pt>
    <dgm:pt modelId="{9231A113-52AA-CC48-9077-C910DD75D825}" type="sibTrans" cxnId="{2E933304-5623-3A41-9A4F-0172B0E4C7DA}">
      <dgm:prSet/>
      <dgm:spPr/>
      <dgm:t>
        <a:bodyPr/>
        <a:lstStyle/>
        <a:p>
          <a:endParaRPr lang="en-US"/>
        </a:p>
      </dgm:t>
    </dgm:pt>
    <dgm:pt modelId="{72B92E8B-A0FC-AC4D-8A5D-B48BFC8E989D}" type="asst">
      <dgm:prSet phldrT="[Text]"/>
      <dgm:spPr/>
      <dgm:t>
        <a:bodyPr/>
        <a:lstStyle/>
        <a:p>
          <a:r>
            <a:rPr lang="en-US" dirty="0" smtClean="0"/>
            <a:t>15 eligible</a:t>
          </a:r>
          <a:endParaRPr lang="en-US" dirty="0"/>
        </a:p>
      </dgm:t>
    </dgm:pt>
    <dgm:pt modelId="{1E66B348-E3B8-BC49-9E4D-B3822470AC79}" type="parTrans" cxnId="{C0B8103F-1431-244E-A6C8-D18B2FB972B0}">
      <dgm:prSet/>
      <dgm:spPr/>
      <dgm:t>
        <a:bodyPr/>
        <a:lstStyle/>
        <a:p>
          <a:endParaRPr lang="en-US"/>
        </a:p>
      </dgm:t>
    </dgm:pt>
    <dgm:pt modelId="{BFBD3BB8-DF8D-F84A-B5E4-8B1C37C1F6F5}" type="sibTrans" cxnId="{C0B8103F-1431-244E-A6C8-D18B2FB972B0}">
      <dgm:prSet/>
      <dgm:spPr/>
      <dgm:t>
        <a:bodyPr/>
        <a:lstStyle/>
        <a:p>
          <a:endParaRPr lang="en-US"/>
        </a:p>
      </dgm:t>
    </dgm:pt>
    <dgm:pt modelId="{B1D804F9-C82A-1F44-BB36-3B3C7CA04355}" type="asst">
      <dgm:prSet phldrT="[Text]"/>
      <dgm:spPr/>
      <dgm:t>
        <a:bodyPr/>
        <a:lstStyle/>
        <a:p>
          <a:r>
            <a:rPr lang="en-US" dirty="0" smtClean="0"/>
            <a:t>13 enrolled</a:t>
          </a:r>
          <a:endParaRPr lang="en-US" dirty="0"/>
        </a:p>
      </dgm:t>
    </dgm:pt>
    <dgm:pt modelId="{2B390C99-1C6B-1049-969E-CACA0C02193E}" type="parTrans" cxnId="{AEB2653B-8D25-4C44-BF07-2DFC55F4A6FE}">
      <dgm:prSet/>
      <dgm:spPr/>
      <dgm:t>
        <a:bodyPr/>
        <a:lstStyle/>
        <a:p>
          <a:endParaRPr lang="en-US"/>
        </a:p>
      </dgm:t>
    </dgm:pt>
    <dgm:pt modelId="{5BE6E227-BAB1-3440-B47F-6E59209FD816}" type="sibTrans" cxnId="{AEB2653B-8D25-4C44-BF07-2DFC55F4A6FE}">
      <dgm:prSet/>
      <dgm:spPr/>
      <dgm:t>
        <a:bodyPr/>
        <a:lstStyle/>
        <a:p>
          <a:endParaRPr lang="en-US"/>
        </a:p>
      </dgm:t>
    </dgm:pt>
    <dgm:pt modelId="{AA495F96-D3F0-BE45-83AD-FBA28D2E778D}" type="asst">
      <dgm:prSet phldrT="[Text]"/>
      <dgm:spPr/>
      <dgm:t>
        <a:bodyPr/>
        <a:lstStyle/>
        <a:p>
          <a:r>
            <a:rPr lang="en-US" dirty="0" smtClean="0"/>
            <a:t>2 did not enroll in study</a:t>
          </a:r>
          <a:endParaRPr lang="en-US" dirty="0"/>
        </a:p>
      </dgm:t>
    </dgm:pt>
    <dgm:pt modelId="{9CF6D43D-9813-3E4E-8E84-45488A85A8C4}" type="parTrans" cxnId="{B251FA68-1D31-FA4A-8D2F-1E89D20AD15D}">
      <dgm:prSet/>
      <dgm:spPr/>
      <dgm:t>
        <a:bodyPr/>
        <a:lstStyle/>
        <a:p>
          <a:endParaRPr lang="en-US"/>
        </a:p>
      </dgm:t>
    </dgm:pt>
    <dgm:pt modelId="{74BFCC82-C61B-CE4C-A0AC-086533AB05AD}" type="sibTrans" cxnId="{B251FA68-1D31-FA4A-8D2F-1E89D20AD15D}">
      <dgm:prSet/>
      <dgm:spPr/>
      <dgm:t>
        <a:bodyPr/>
        <a:lstStyle/>
        <a:p>
          <a:endParaRPr lang="en-US"/>
        </a:p>
      </dgm:t>
    </dgm:pt>
    <dgm:pt modelId="{4762E50C-76CC-8548-83CD-ABDCCD45FE3D}" type="asst">
      <dgm:prSet phldrT="[Text]"/>
      <dgm:spPr/>
      <dgm:t>
        <a:bodyPr/>
        <a:lstStyle/>
        <a:p>
          <a:r>
            <a:rPr lang="en-US" dirty="0" smtClean="0"/>
            <a:t>10 completed study</a:t>
          </a:r>
          <a:endParaRPr lang="en-US" dirty="0"/>
        </a:p>
      </dgm:t>
    </dgm:pt>
    <dgm:pt modelId="{141ADFCA-1142-E740-9562-129E065B2F98}" type="parTrans" cxnId="{43E72302-29F7-2242-8229-05FD7DB5CCD2}">
      <dgm:prSet/>
      <dgm:spPr/>
      <dgm:t>
        <a:bodyPr/>
        <a:lstStyle/>
        <a:p>
          <a:endParaRPr lang="en-US"/>
        </a:p>
      </dgm:t>
    </dgm:pt>
    <dgm:pt modelId="{24447B74-8F2A-504A-8A5E-4737910CE5D1}" type="sibTrans" cxnId="{43E72302-29F7-2242-8229-05FD7DB5CCD2}">
      <dgm:prSet/>
      <dgm:spPr/>
      <dgm:t>
        <a:bodyPr/>
        <a:lstStyle/>
        <a:p>
          <a:endParaRPr lang="en-US"/>
        </a:p>
      </dgm:t>
    </dgm:pt>
    <dgm:pt modelId="{9FD88897-6E2F-7349-A569-59F880E35BCD}" type="asst">
      <dgm:prSet phldrT="[Text]"/>
      <dgm:spPr/>
      <dgm:t>
        <a:bodyPr/>
        <a:lstStyle/>
        <a:p>
          <a:r>
            <a:rPr lang="en-US" dirty="0" smtClean="0"/>
            <a:t>3 dropped out of study</a:t>
          </a:r>
          <a:endParaRPr lang="en-US" dirty="0"/>
        </a:p>
      </dgm:t>
    </dgm:pt>
    <dgm:pt modelId="{74078C60-7CBC-8B4E-AC74-C4792562421C}" type="parTrans" cxnId="{430B6958-6F58-6B43-B3CF-8BF2EB4B030D}">
      <dgm:prSet/>
      <dgm:spPr/>
      <dgm:t>
        <a:bodyPr/>
        <a:lstStyle/>
        <a:p>
          <a:endParaRPr lang="en-US"/>
        </a:p>
      </dgm:t>
    </dgm:pt>
    <dgm:pt modelId="{C493784B-56C0-FD47-8838-77FD9D2EDA1E}" type="sibTrans" cxnId="{430B6958-6F58-6B43-B3CF-8BF2EB4B030D}">
      <dgm:prSet/>
      <dgm:spPr/>
      <dgm:t>
        <a:bodyPr/>
        <a:lstStyle/>
        <a:p>
          <a:endParaRPr lang="en-US"/>
        </a:p>
      </dgm:t>
    </dgm:pt>
    <dgm:pt modelId="{1C1644F9-6DD0-CB4E-BF10-9E4A5216B377}" type="pres">
      <dgm:prSet presAssocID="{812B51A6-DA97-4644-8486-E6101D965FA5}" presName="hierChild1" presStyleCnt="0">
        <dgm:presLayoutVars>
          <dgm:orgChart val="1"/>
          <dgm:chPref val="1"/>
          <dgm:dir/>
          <dgm:animOne val="branch"/>
          <dgm:animLvl val="lvl"/>
          <dgm:resizeHandles/>
        </dgm:presLayoutVars>
      </dgm:prSet>
      <dgm:spPr/>
      <dgm:t>
        <a:bodyPr/>
        <a:lstStyle/>
        <a:p>
          <a:endParaRPr lang="en-US"/>
        </a:p>
      </dgm:t>
    </dgm:pt>
    <dgm:pt modelId="{3BCFA3B7-CD87-4247-9C51-B172DF7E4C2A}" type="pres">
      <dgm:prSet presAssocID="{ECA8136B-8C6B-E341-9D73-A1AD26ED4D51}" presName="hierRoot1" presStyleCnt="0">
        <dgm:presLayoutVars>
          <dgm:hierBranch val="init"/>
        </dgm:presLayoutVars>
      </dgm:prSet>
      <dgm:spPr/>
    </dgm:pt>
    <dgm:pt modelId="{7BCC57AA-0709-0447-8CA6-7D53E452E4E6}" type="pres">
      <dgm:prSet presAssocID="{ECA8136B-8C6B-E341-9D73-A1AD26ED4D51}" presName="rootComposite1" presStyleCnt="0"/>
      <dgm:spPr/>
    </dgm:pt>
    <dgm:pt modelId="{83034883-5E0A-2142-A732-B41175D832D9}" type="pres">
      <dgm:prSet presAssocID="{ECA8136B-8C6B-E341-9D73-A1AD26ED4D51}" presName="rootText1" presStyleLbl="node0" presStyleIdx="0" presStyleCnt="1">
        <dgm:presLayoutVars>
          <dgm:chPref val="3"/>
        </dgm:presLayoutVars>
      </dgm:prSet>
      <dgm:spPr/>
      <dgm:t>
        <a:bodyPr/>
        <a:lstStyle/>
        <a:p>
          <a:endParaRPr lang="en-US"/>
        </a:p>
      </dgm:t>
    </dgm:pt>
    <dgm:pt modelId="{95102D55-1546-414A-AEC6-A835B4153402}" type="pres">
      <dgm:prSet presAssocID="{ECA8136B-8C6B-E341-9D73-A1AD26ED4D51}" presName="rootConnector1" presStyleLbl="node1" presStyleIdx="0" presStyleCnt="0"/>
      <dgm:spPr/>
      <dgm:t>
        <a:bodyPr/>
        <a:lstStyle/>
        <a:p>
          <a:endParaRPr lang="en-US"/>
        </a:p>
      </dgm:t>
    </dgm:pt>
    <dgm:pt modelId="{D06CCC15-B9D6-0D40-AAA8-52F1D9D0B3EA}" type="pres">
      <dgm:prSet presAssocID="{ECA8136B-8C6B-E341-9D73-A1AD26ED4D51}" presName="hierChild2" presStyleCnt="0"/>
      <dgm:spPr/>
    </dgm:pt>
    <dgm:pt modelId="{8F6DB767-49A2-EB48-B9E1-E62EAFA87793}" type="pres">
      <dgm:prSet presAssocID="{ECA8136B-8C6B-E341-9D73-A1AD26ED4D51}" presName="hierChild3" presStyleCnt="0"/>
      <dgm:spPr/>
    </dgm:pt>
    <dgm:pt modelId="{E698CBC4-4C70-D34A-A87A-5150C1CE2193}" type="pres">
      <dgm:prSet presAssocID="{7A77FA73-F669-9343-A404-D7618661CBF7}" presName="Name111" presStyleLbl="parChTrans1D2" presStyleIdx="0" presStyleCnt="2"/>
      <dgm:spPr/>
      <dgm:t>
        <a:bodyPr/>
        <a:lstStyle/>
        <a:p>
          <a:endParaRPr lang="en-US"/>
        </a:p>
      </dgm:t>
    </dgm:pt>
    <dgm:pt modelId="{4E513556-9E19-8A44-A280-5680BEA5EB08}" type="pres">
      <dgm:prSet presAssocID="{AAE54114-69AD-BB43-A438-5FF73F8178D7}" presName="hierRoot3" presStyleCnt="0">
        <dgm:presLayoutVars>
          <dgm:hierBranch val="init"/>
        </dgm:presLayoutVars>
      </dgm:prSet>
      <dgm:spPr/>
    </dgm:pt>
    <dgm:pt modelId="{DA5A537A-FE7A-9D4F-9C8D-A6A5D674DD22}" type="pres">
      <dgm:prSet presAssocID="{AAE54114-69AD-BB43-A438-5FF73F8178D7}" presName="rootComposite3" presStyleCnt="0"/>
      <dgm:spPr/>
    </dgm:pt>
    <dgm:pt modelId="{14C30223-21FF-814A-9A78-D51F0FCA5336}" type="pres">
      <dgm:prSet presAssocID="{AAE54114-69AD-BB43-A438-5FF73F8178D7}" presName="rootText3" presStyleLbl="asst1" presStyleIdx="0" presStyleCnt="6" custLinFactNeighborY="-3913">
        <dgm:presLayoutVars>
          <dgm:chPref val="3"/>
        </dgm:presLayoutVars>
      </dgm:prSet>
      <dgm:spPr/>
      <dgm:t>
        <a:bodyPr/>
        <a:lstStyle/>
        <a:p>
          <a:endParaRPr lang="en-US"/>
        </a:p>
      </dgm:t>
    </dgm:pt>
    <dgm:pt modelId="{E3611217-B9BF-D242-8D94-434A947D128E}" type="pres">
      <dgm:prSet presAssocID="{AAE54114-69AD-BB43-A438-5FF73F8178D7}" presName="rootConnector3" presStyleLbl="asst1" presStyleIdx="0" presStyleCnt="6"/>
      <dgm:spPr/>
      <dgm:t>
        <a:bodyPr/>
        <a:lstStyle/>
        <a:p>
          <a:endParaRPr lang="en-US"/>
        </a:p>
      </dgm:t>
    </dgm:pt>
    <dgm:pt modelId="{14FB2522-9652-1C4E-AE99-B1C67B2A6B3C}" type="pres">
      <dgm:prSet presAssocID="{AAE54114-69AD-BB43-A438-5FF73F8178D7}" presName="hierChild6" presStyleCnt="0"/>
      <dgm:spPr/>
    </dgm:pt>
    <dgm:pt modelId="{6F8024CE-68CA-1F48-BCE4-729B9427A059}" type="pres">
      <dgm:prSet presAssocID="{AAE54114-69AD-BB43-A438-5FF73F8178D7}" presName="hierChild7" presStyleCnt="0"/>
      <dgm:spPr/>
    </dgm:pt>
    <dgm:pt modelId="{5A36DC88-8205-8E49-A364-E967F4AE0434}" type="pres">
      <dgm:prSet presAssocID="{1E66B348-E3B8-BC49-9E4D-B3822470AC79}" presName="Name111" presStyleLbl="parChTrans1D2" presStyleIdx="1" presStyleCnt="2"/>
      <dgm:spPr/>
      <dgm:t>
        <a:bodyPr/>
        <a:lstStyle/>
        <a:p>
          <a:endParaRPr lang="en-US"/>
        </a:p>
      </dgm:t>
    </dgm:pt>
    <dgm:pt modelId="{6EC95450-C7B8-C648-AD7B-872D965B13A1}" type="pres">
      <dgm:prSet presAssocID="{72B92E8B-A0FC-AC4D-8A5D-B48BFC8E989D}" presName="hierRoot3" presStyleCnt="0">
        <dgm:presLayoutVars>
          <dgm:hierBranch val="init"/>
        </dgm:presLayoutVars>
      </dgm:prSet>
      <dgm:spPr/>
    </dgm:pt>
    <dgm:pt modelId="{54323373-4018-954A-AC86-17CB1842C4A5}" type="pres">
      <dgm:prSet presAssocID="{72B92E8B-A0FC-AC4D-8A5D-B48BFC8E989D}" presName="rootComposite3" presStyleCnt="0"/>
      <dgm:spPr/>
    </dgm:pt>
    <dgm:pt modelId="{B74A93FD-01E5-E047-8164-499464B673BA}" type="pres">
      <dgm:prSet presAssocID="{72B92E8B-A0FC-AC4D-8A5D-B48BFC8E989D}" presName="rootText3" presStyleLbl="asst1" presStyleIdx="1" presStyleCnt="6" custLinFactX="-71069" custLinFactNeighborX="-100000" custLinFactNeighborY="-3913">
        <dgm:presLayoutVars>
          <dgm:chPref val="3"/>
        </dgm:presLayoutVars>
      </dgm:prSet>
      <dgm:spPr/>
      <dgm:t>
        <a:bodyPr/>
        <a:lstStyle/>
        <a:p>
          <a:endParaRPr lang="en-US"/>
        </a:p>
      </dgm:t>
    </dgm:pt>
    <dgm:pt modelId="{832437F0-9F73-8744-8796-04CA46930C42}" type="pres">
      <dgm:prSet presAssocID="{72B92E8B-A0FC-AC4D-8A5D-B48BFC8E989D}" presName="rootConnector3" presStyleLbl="asst1" presStyleIdx="1" presStyleCnt="6"/>
      <dgm:spPr/>
      <dgm:t>
        <a:bodyPr/>
        <a:lstStyle/>
        <a:p>
          <a:endParaRPr lang="en-US"/>
        </a:p>
      </dgm:t>
    </dgm:pt>
    <dgm:pt modelId="{E0E86A25-B529-E94F-B631-169D083651AA}" type="pres">
      <dgm:prSet presAssocID="{72B92E8B-A0FC-AC4D-8A5D-B48BFC8E989D}" presName="hierChild6" presStyleCnt="0"/>
      <dgm:spPr/>
    </dgm:pt>
    <dgm:pt modelId="{915F03C3-4CA3-EB41-88DC-0029BB519EA4}" type="pres">
      <dgm:prSet presAssocID="{72B92E8B-A0FC-AC4D-8A5D-B48BFC8E989D}" presName="hierChild7" presStyleCnt="0"/>
      <dgm:spPr/>
    </dgm:pt>
    <dgm:pt modelId="{D33AD463-E37B-B44F-B88E-62A28BDFB3FC}" type="pres">
      <dgm:prSet presAssocID="{2B390C99-1C6B-1049-969E-CACA0C02193E}" presName="Name111" presStyleLbl="parChTrans1D3" presStyleIdx="0" presStyleCnt="2"/>
      <dgm:spPr/>
      <dgm:t>
        <a:bodyPr/>
        <a:lstStyle/>
        <a:p>
          <a:endParaRPr lang="en-US"/>
        </a:p>
      </dgm:t>
    </dgm:pt>
    <dgm:pt modelId="{6AF9CA5F-0365-6043-8ED0-727D56CEAF47}" type="pres">
      <dgm:prSet presAssocID="{B1D804F9-C82A-1F44-BB36-3B3C7CA04355}" presName="hierRoot3" presStyleCnt="0">
        <dgm:presLayoutVars>
          <dgm:hierBranch val="init"/>
        </dgm:presLayoutVars>
      </dgm:prSet>
      <dgm:spPr/>
    </dgm:pt>
    <dgm:pt modelId="{83536200-0F2F-5249-9553-ACB1D37D0BAD}" type="pres">
      <dgm:prSet presAssocID="{B1D804F9-C82A-1F44-BB36-3B3C7CA04355}" presName="rootComposite3" presStyleCnt="0"/>
      <dgm:spPr/>
    </dgm:pt>
    <dgm:pt modelId="{2ACC2353-295A-0145-89D8-C4FF057EC9F5}" type="pres">
      <dgm:prSet presAssocID="{B1D804F9-C82A-1F44-BB36-3B3C7CA04355}" presName="rootText3" presStyleLbl="asst1" presStyleIdx="2" presStyleCnt="6" custLinFactX="-8004" custLinFactNeighborX="-100000" custLinFactNeighborY="-8976">
        <dgm:presLayoutVars>
          <dgm:chPref val="3"/>
        </dgm:presLayoutVars>
      </dgm:prSet>
      <dgm:spPr/>
      <dgm:t>
        <a:bodyPr/>
        <a:lstStyle/>
        <a:p>
          <a:endParaRPr lang="en-US"/>
        </a:p>
      </dgm:t>
    </dgm:pt>
    <dgm:pt modelId="{3688A5B3-7F38-5644-944E-D36998110737}" type="pres">
      <dgm:prSet presAssocID="{B1D804F9-C82A-1F44-BB36-3B3C7CA04355}" presName="rootConnector3" presStyleLbl="asst1" presStyleIdx="2" presStyleCnt="6"/>
      <dgm:spPr/>
      <dgm:t>
        <a:bodyPr/>
        <a:lstStyle/>
        <a:p>
          <a:endParaRPr lang="en-US"/>
        </a:p>
      </dgm:t>
    </dgm:pt>
    <dgm:pt modelId="{16430C46-BE60-6B48-A3D1-9406793269ED}" type="pres">
      <dgm:prSet presAssocID="{B1D804F9-C82A-1F44-BB36-3B3C7CA04355}" presName="hierChild6" presStyleCnt="0"/>
      <dgm:spPr/>
    </dgm:pt>
    <dgm:pt modelId="{84B3E451-8CBB-AF47-883C-B653EADBA457}" type="pres">
      <dgm:prSet presAssocID="{B1D804F9-C82A-1F44-BB36-3B3C7CA04355}" presName="hierChild7" presStyleCnt="0"/>
      <dgm:spPr/>
    </dgm:pt>
    <dgm:pt modelId="{CA8F2E2B-30E3-1944-9F30-7B31026BB56E}" type="pres">
      <dgm:prSet presAssocID="{141ADFCA-1142-E740-9562-129E065B2F98}" presName="Name111" presStyleLbl="parChTrans1D4" presStyleIdx="0" presStyleCnt="2"/>
      <dgm:spPr/>
      <dgm:t>
        <a:bodyPr/>
        <a:lstStyle/>
        <a:p>
          <a:endParaRPr lang="en-US"/>
        </a:p>
      </dgm:t>
    </dgm:pt>
    <dgm:pt modelId="{2C47A126-EFAC-F942-BB62-7169B1C535EA}" type="pres">
      <dgm:prSet presAssocID="{4762E50C-76CC-8548-83CD-ABDCCD45FE3D}" presName="hierRoot3" presStyleCnt="0">
        <dgm:presLayoutVars>
          <dgm:hierBranch val="init"/>
        </dgm:presLayoutVars>
      </dgm:prSet>
      <dgm:spPr/>
    </dgm:pt>
    <dgm:pt modelId="{1268D8B0-4715-264D-AD05-3CBE82F61003}" type="pres">
      <dgm:prSet presAssocID="{4762E50C-76CC-8548-83CD-ABDCCD45FE3D}" presName="rootComposite3" presStyleCnt="0"/>
      <dgm:spPr/>
    </dgm:pt>
    <dgm:pt modelId="{B53B35E9-8236-9D48-97F1-2624AE953BBC}" type="pres">
      <dgm:prSet presAssocID="{4762E50C-76CC-8548-83CD-ABDCCD45FE3D}" presName="rootText3" presStyleLbl="asst1" presStyleIdx="3" presStyleCnt="6" custLinFactX="-5439" custLinFactNeighborX="-100000">
        <dgm:presLayoutVars>
          <dgm:chPref val="3"/>
        </dgm:presLayoutVars>
      </dgm:prSet>
      <dgm:spPr/>
      <dgm:t>
        <a:bodyPr/>
        <a:lstStyle/>
        <a:p>
          <a:endParaRPr lang="en-US"/>
        </a:p>
      </dgm:t>
    </dgm:pt>
    <dgm:pt modelId="{4F7B2484-81FE-384F-81EC-0E5D24438E35}" type="pres">
      <dgm:prSet presAssocID="{4762E50C-76CC-8548-83CD-ABDCCD45FE3D}" presName="rootConnector3" presStyleLbl="asst1" presStyleIdx="3" presStyleCnt="6"/>
      <dgm:spPr/>
      <dgm:t>
        <a:bodyPr/>
        <a:lstStyle/>
        <a:p>
          <a:endParaRPr lang="en-US"/>
        </a:p>
      </dgm:t>
    </dgm:pt>
    <dgm:pt modelId="{45A3D4BF-7744-6F4A-B7F9-70D20E07EC46}" type="pres">
      <dgm:prSet presAssocID="{4762E50C-76CC-8548-83CD-ABDCCD45FE3D}" presName="hierChild6" presStyleCnt="0"/>
      <dgm:spPr/>
    </dgm:pt>
    <dgm:pt modelId="{9BFF8BDC-8521-994B-B6BB-4E7AFE831798}" type="pres">
      <dgm:prSet presAssocID="{4762E50C-76CC-8548-83CD-ABDCCD45FE3D}" presName="hierChild7" presStyleCnt="0"/>
      <dgm:spPr/>
    </dgm:pt>
    <dgm:pt modelId="{B3FAAA28-B1CC-3E4B-9E13-0A2D8F9AFFB6}" type="pres">
      <dgm:prSet presAssocID="{74078C60-7CBC-8B4E-AC74-C4792562421C}" presName="Name111" presStyleLbl="parChTrans1D4" presStyleIdx="1" presStyleCnt="2"/>
      <dgm:spPr/>
      <dgm:t>
        <a:bodyPr/>
        <a:lstStyle/>
        <a:p>
          <a:endParaRPr lang="en-US"/>
        </a:p>
      </dgm:t>
    </dgm:pt>
    <dgm:pt modelId="{66688732-CDDA-3843-8ECD-D54B683B2379}" type="pres">
      <dgm:prSet presAssocID="{9FD88897-6E2F-7349-A569-59F880E35BCD}" presName="hierRoot3" presStyleCnt="0">
        <dgm:presLayoutVars>
          <dgm:hierBranch val="init"/>
        </dgm:presLayoutVars>
      </dgm:prSet>
      <dgm:spPr/>
    </dgm:pt>
    <dgm:pt modelId="{9D0B22F9-8832-E140-B78E-62BCA2BFA64B}" type="pres">
      <dgm:prSet presAssocID="{9FD88897-6E2F-7349-A569-59F880E35BCD}" presName="rootComposite3" presStyleCnt="0"/>
      <dgm:spPr/>
    </dgm:pt>
    <dgm:pt modelId="{0B8C579F-77DF-674A-BCFC-06C0BFDCAA11}" type="pres">
      <dgm:prSet presAssocID="{9FD88897-6E2F-7349-A569-59F880E35BCD}" presName="rootText3" presStyleLbl="asst1" presStyleIdx="4" presStyleCnt="6" custLinFactX="-10569" custLinFactNeighborX="-100000">
        <dgm:presLayoutVars>
          <dgm:chPref val="3"/>
        </dgm:presLayoutVars>
      </dgm:prSet>
      <dgm:spPr/>
      <dgm:t>
        <a:bodyPr/>
        <a:lstStyle/>
        <a:p>
          <a:endParaRPr lang="en-US"/>
        </a:p>
      </dgm:t>
    </dgm:pt>
    <dgm:pt modelId="{98C6A57F-4F86-D04D-B29A-BA0660CD25D8}" type="pres">
      <dgm:prSet presAssocID="{9FD88897-6E2F-7349-A569-59F880E35BCD}" presName="rootConnector3" presStyleLbl="asst1" presStyleIdx="4" presStyleCnt="6"/>
      <dgm:spPr/>
      <dgm:t>
        <a:bodyPr/>
        <a:lstStyle/>
        <a:p>
          <a:endParaRPr lang="en-US"/>
        </a:p>
      </dgm:t>
    </dgm:pt>
    <dgm:pt modelId="{D9E7451A-9EFB-7E46-BF5F-5B364523F61A}" type="pres">
      <dgm:prSet presAssocID="{9FD88897-6E2F-7349-A569-59F880E35BCD}" presName="hierChild6" presStyleCnt="0"/>
      <dgm:spPr/>
    </dgm:pt>
    <dgm:pt modelId="{F02369EB-BD7C-964D-AF7B-CA7B95C729FB}" type="pres">
      <dgm:prSet presAssocID="{9FD88897-6E2F-7349-A569-59F880E35BCD}" presName="hierChild7" presStyleCnt="0"/>
      <dgm:spPr/>
    </dgm:pt>
    <dgm:pt modelId="{BED373EA-C2D0-6A48-A7E0-5B8C83908E86}" type="pres">
      <dgm:prSet presAssocID="{9CF6D43D-9813-3E4E-8E84-45488A85A8C4}" presName="Name111" presStyleLbl="parChTrans1D3" presStyleIdx="1" presStyleCnt="2"/>
      <dgm:spPr/>
      <dgm:t>
        <a:bodyPr/>
        <a:lstStyle/>
        <a:p>
          <a:endParaRPr lang="en-US"/>
        </a:p>
      </dgm:t>
    </dgm:pt>
    <dgm:pt modelId="{84EA4377-D8BB-9845-8B76-D10E2272314B}" type="pres">
      <dgm:prSet presAssocID="{AA495F96-D3F0-BE45-83AD-FBA28D2E778D}" presName="hierRoot3" presStyleCnt="0">
        <dgm:presLayoutVars>
          <dgm:hierBranch val="init"/>
        </dgm:presLayoutVars>
      </dgm:prSet>
      <dgm:spPr/>
    </dgm:pt>
    <dgm:pt modelId="{864A2440-711D-1C41-A68E-AD1A76BFF4BE}" type="pres">
      <dgm:prSet presAssocID="{AA495F96-D3F0-BE45-83AD-FBA28D2E778D}" presName="rootComposite3" presStyleCnt="0"/>
      <dgm:spPr/>
    </dgm:pt>
    <dgm:pt modelId="{903B2AB7-CE74-0D4A-8A8C-77086CE6459F}" type="pres">
      <dgm:prSet presAssocID="{AA495F96-D3F0-BE45-83AD-FBA28D2E778D}" presName="rootText3" presStyleLbl="asst1" presStyleIdx="5" presStyleCnt="6" custLinFactX="-73634" custLinFactNeighborX="-100000" custLinFactNeighborY="-8976">
        <dgm:presLayoutVars>
          <dgm:chPref val="3"/>
        </dgm:presLayoutVars>
      </dgm:prSet>
      <dgm:spPr/>
      <dgm:t>
        <a:bodyPr/>
        <a:lstStyle/>
        <a:p>
          <a:endParaRPr lang="en-US"/>
        </a:p>
      </dgm:t>
    </dgm:pt>
    <dgm:pt modelId="{9CD11627-C724-2E4A-8C9F-E095FA58FDCB}" type="pres">
      <dgm:prSet presAssocID="{AA495F96-D3F0-BE45-83AD-FBA28D2E778D}" presName="rootConnector3" presStyleLbl="asst1" presStyleIdx="5" presStyleCnt="6"/>
      <dgm:spPr/>
      <dgm:t>
        <a:bodyPr/>
        <a:lstStyle/>
        <a:p>
          <a:endParaRPr lang="en-US"/>
        </a:p>
      </dgm:t>
    </dgm:pt>
    <dgm:pt modelId="{8521448A-97C2-2C42-B1E2-F436100BD45D}" type="pres">
      <dgm:prSet presAssocID="{AA495F96-D3F0-BE45-83AD-FBA28D2E778D}" presName="hierChild6" presStyleCnt="0"/>
      <dgm:spPr/>
    </dgm:pt>
    <dgm:pt modelId="{E0D5CBC9-318E-A441-BC81-EFE4218F2A02}" type="pres">
      <dgm:prSet presAssocID="{AA495F96-D3F0-BE45-83AD-FBA28D2E778D}" presName="hierChild7" presStyleCnt="0"/>
      <dgm:spPr/>
    </dgm:pt>
  </dgm:ptLst>
  <dgm:cxnLst>
    <dgm:cxn modelId="{6CA63B60-14F5-F548-A43A-0ECCBCE4C115}" type="presOf" srcId="{B1D804F9-C82A-1F44-BB36-3B3C7CA04355}" destId="{3688A5B3-7F38-5644-944E-D36998110737}" srcOrd="1" destOrd="0" presId="urn:microsoft.com/office/officeart/2005/8/layout/orgChart1"/>
    <dgm:cxn modelId="{11304B32-A96B-4143-A5FA-77D33C318BDA}" type="presOf" srcId="{B1D804F9-C82A-1F44-BB36-3B3C7CA04355}" destId="{2ACC2353-295A-0145-89D8-C4FF057EC9F5}" srcOrd="0" destOrd="0" presId="urn:microsoft.com/office/officeart/2005/8/layout/orgChart1"/>
    <dgm:cxn modelId="{C0B8103F-1431-244E-A6C8-D18B2FB972B0}" srcId="{ECA8136B-8C6B-E341-9D73-A1AD26ED4D51}" destId="{72B92E8B-A0FC-AC4D-8A5D-B48BFC8E989D}" srcOrd="1" destOrd="0" parTransId="{1E66B348-E3B8-BC49-9E4D-B3822470AC79}" sibTransId="{BFBD3BB8-DF8D-F84A-B5E4-8B1C37C1F6F5}"/>
    <dgm:cxn modelId="{AEB2653B-8D25-4C44-BF07-2DFC55F4A6FE}" srcId="{72B92E8B-A0FC-AC4D-8A5D-B48BFC8E989D}" destId="{B1D804F9-C82A-1F44-BB36-3B3C7CA04355}" srcOrd="0" destOrd="0" parTransId="{2B390C99-1C6B-1049-969E-CACA0C02193E}" sibTransId="{5BE6E227-BAB1-3440-B47F-6E59209FD816}"/>
    <dgm:cxn modelId="{8199DBD1-675E-FC45-8F4D-B50034F6439E}" type="presOf" srcId="{ECA8136B-8C6B-E341-9D73-A1AD26ED4D51}" destId="{95102D55-1546-414A-AEC6-A835B4153402}" srcOrd="1" destOrd="0" presId="urn:microsoft.com/office/officeart/2005/8/layout/orgChart1"/>
    <dgm:cxn modelId="{07ABAFB1-3958-954A-B6D4-4E1112ED08CC}" type="presOf" srcId="{AA495F96-D3F0-BE45-83AD-FBA28D2E778D}" destId="{9CD11627-C724-2E4A-8C9F-E095FA58FDCB}" srcOrd="1" destOrd="0" presId="urn:microsoft.com/office/officeart/2005/8/layout/orgChart1"/>
    <dgm:cxn modelId="{E50B041E-9388-AA45-B830-0A1FA7B824D6}" type="presOf" srcId="{72B92E8B-A0FC-AC4D-8A5D-B48BFC8E989D}" destId="{B74A93FD-01E5-E047-8164-499464B673BA}" srcOrd="0" destOrd="0" presId="urn:microsoft.com/office/officeart/2005/8/layout/orgChart1"/>
    <dgm:cxn modelId="{2E933304-5623-3A41-9A4F-0172B0E4C7DA}" srcId="{ECA8136B-8C6B-E341-9D73-A1AD26ED4D51}" destId="{AAE54114-69AD-BB43-A438-5FF73F8178D7}" srcOrd="0" destOrd="0" parTransId="{7A77FA73-F669-9343-A404-D7618661CBF7}" sibTransId="{9231A113-52AA-CC48-9077-C910DD75D825}"/>
    <dgm:cxn modelId="{348F017D-E5E9-4B45-B493-2B676ED64CC0}" type="presOf" srcId="{9FD88897-6E2F-7349-A569-59F880E35BCD}" destId="{98C6A57F-4F86-D04D-B29A-BA0660CD25D8}" srcOrd="1" destOrd="0" presId="urn:microsoft.com/office/officeart/2005/8/layout/orgChart1"/>
    <dgm:cxn modelId="{8D74ABD6-753C-2F47-815F-DC0D9452DB6A}" type="presOf" srcId="{72B92E8B-A0FC-AC4D-8A5D-B48BFC8E989D}" destId="{832437F0-9F73-8744-8796-04CA46930C42}" srcOrd="1" destOrd="0" presId="urn:microsoft.com/office/officeart/2005/8/layout/orgChart1"/>
    <dgm:cxn modelId="{A42C7B2F-0BCC-C844-A881-E52C097ADEB0}" type="presOf" srcId="{1E66B348-E3B8-BC49-9E4D-B3822470AC79}" destId="{5A36DC88-8205-8E49-A364-E967F4AE0434}" srcOrd="0" destOrd="0" presId="urn:microsoft.com/office/officeart/2005/8/layout/orgChart1"/>
    <dgm:cxn modelId="{F715C02C-8CED-9049-9BCD-B980F054F51F}" type="presOf" srcId="{812B51A6-DA97-4644-8486-E6101D965FA5}" destId="{1C1644F9-6DD0-CB4E-BF10-9E4A5216B377}" srcOrd="0" destOrd="0" presId="urn:microsoft.com/office/officeart/2005/8/layout/orgChart1"/>
    <dgm:cxn modelId="{C73ABDFC-8A21-F144-A7D4-4D8F2A868B25}" type="presOf" srcId="{AAE54114-69AD-BB43-A438-5FF73F8178D7}" destId="{E3611217-B9BF-D242-8D94-434A947D128E}" srcOrd="1" destOrd="0" presId="urn:microsoft.com/office/officeart/2005/8/layout/orgChart1"/>
    <dgm:cxn modelId="{43E72302-29F7-2242-8229-05FD7DB5CCD2}" srcId="{B1D804F9-C82A-1F44-BB36-3B3C7CA04355}" destId="{4762E50C-76CC-8548-83CD-ABDCCD45FE3D}" srcOrd="0" destOrd="0" parTransId="{141ADFCA-1142-E740-9562-129E065B2F98}" sibTransId="{24447B74-8F2A-504A-8A5E-4737910CE5D1}"/>
    <dgm:cxn modelId="{B251FA68-1D31-FA4A-8D2F-1E89D20AD15D}" srcId="{72B92E8B-A0FC-AC4D-8A5D-B48BFC8E989D}" destId="{AA495F96-D3F0-BE45-83AD-FBA28D2E778D}" srcOrd="1" destOrd="0" parTransId="{9CF6D43D-9813-3E4E-8E84-45488A85A8C4}" sibTransId="{74BFCC82-C61B-CE4C-A0AC-086533AB05AD}"/>
    <dgm:cxn modelId="{991F5E5A-5475-1A4A-9A07-3EDA4E2D59B8}" type="presOf" srcId="{7A77FA73-F669-9343-A404-D7618661CBF7}" destId="{E698CBC4-4C70-D34A-A87A-5150C1CE2193}" srcOrd="0" destOrd="0" presId="urn:microsoft.com/office/officeart/2005/8/layout/orgChart1"/>
    <dgm:cxn modelId="{3EC76C0E-BADC-0F4F-95E8-D1F834665E55}" type="presOf" srcId="{AA495F96-D3F0-BE45-83AD-FBA28D2E778D}" destId="{903B2AB7-CE74-0D4A-8A8C-77086CE6459F}" srcOrd="0" destOrd="0" presId="urn:microsoft.com/office/officeart/2005/8/layout/orgChart1"/>
    <dgm:cxn modelId="{0AC2AF46-737B-DB41-97A3-3FF0E56CFC6C}" type="presOf" srcId="{9FD88897-6E2F-7349-A569-59F880E35BCD}" destId="{0B8C579F-77DF-674A-BCFC-06C0BFDCAA11}" srcOrd="0" destOrd="0" presId="urn:microsoft.com/office/officeart/2005/8/layout/orgChart1"/>
    <dgm:cxn modelId="{3D70E592-7236-B84F-BD60-BD9425F280D7}" type="presOf" srcId="{141ADFCA-1142-E740-9562-129E065B2F98}" destId="{CA8F2E2B-30E3-1944-9F30-7B31026BB56E}" srcOrd="0" destOrd="0" presId="urn:microsoft.com/office/officeart/2005/8/layout/orgChart1"/>
    <dgm:cxn modelId="{2E22F657-111E-F343-9C30-4BA1C1385EAA}" type="presOf" srcId="{ECA8136B-8C6B-E341-9D73-A1AD26ED4D51}" destId="{83034883-5E0A-2142-A732-B41175D832D9}" srcOrd="0" destOrd="0" presId="urn:microsoft.com/office/officeart/2005/8/layout/orgChart1"/>
    <dgm:cxn modelId="{ED26161D-66FA-2C40-BD05-8339950C201C}" type="presOf" srcId="{9CF6D43D-9813-3E4E-8E84-45488A85A8C4}" destId="{BED373EA-C2D0-6A48-A7E0-5B8C83908E86}" srcOrd="0" destOrd="0" presId="urn:microsoft.com/office/officeart/2005/8/layout/orgChart1"/>
    <dgm:cxn modelId="{42B772DE-6F63-734C-B1F9-7E4673B41B95}" type="presOf" srcId="{2B390C99-1C6B-1049-969E-CACA0C02193E}" destId="{D33AD463-E37B-B44F-B88E-62A28BDFB3FC}" srcOrd="0" destOrd="0" presId="urn:microsoft.com/office/officeart/2005/8/layout/orgChart1"/>
    <dgm:cxn modelId="{1A97CB11-9BD3-D646-9725-B3EC5EF407E3}" type="presOf" srcId="{4762E50C-76CC-8548-83CD-ABDCCD45FE3D}" destId="{4F7B2484-81FE-384F-81EC-0E5D24438E35}" srcOrd="1" destOrd="0" presId="urn:microsoft.com/office/officeart/2005/8/layout/orgChart1"/>
    <dgm:cxn modelId="{0599F0F6-011E-AC4C-88A6-37F5A98B5762}" type="presOf" srcId="{74078C60-7CBC-8B4E-AC74-C4792562421C}" destId="{B3FAAA28-B1CC-3E4B-9E13-0A2D8F9AFFB6}" srcOrd="0" destOrd="0" presId="urn:microsoft.com/office/officeart/2005/8/layout/orgChart1"/>
    <dgm:cxn modelId="{5CAC7614-BD92-8447-AA3D-298B0B6D567A}" type="presOf" srcId="{4762E50C-76CC-8548-83CD-ABDCCD45FE3D}" destId="{B53B35E9-8236-9D48-97F1-2624AE953BBC}" srcOrd="0" destOrd="0" presId="urn:microsoft.com/office/officeart/2005/8/layout/orgChart1"/>
    <dgm:cxn modelId="{9A99240C-D033-F04C-A292-E6E2A0D13970}" type="presOf" srcId="{AAE54114-69AD-BB43-A438-5FF73F8178D7}" destId="{14C30223-21FF-814A-9A78-D51F0FCA5336}" srcOrd="0" destOrd="0" presId="urn:microsoft.com/office/officeart/2005/8/layout/orgChart1"/>
    <dgm:cxn modelId="{FA3A8EEC-4706-B84A-9A96-65AC92386878}" srcId="{812B51A6-DA97-4644-8486-E6101D965FA5}" destId="{ECA8136B-8C6B-E341-9D73-A1AD26ED4D51}" srcOrd="0" destOrd="0" parTransId="{4C714A91-4974-9D47-B795-9C1E57667333}" sibTransId="{CE3FF9AC-9BBC-844C-8E7F-1732BD3EAE05}"/>
    <dgm:cxn modelId="{430B6958-6F58-6B43-B3CF-8BF2EB4B030D}" srcId="{B1D804F9-C82A-1F44-BB36-3B3C7CA04355}" destId="{9FD88897-6E2F-7349-A569-59F880E35BCD}" srcOrd="1" destOrd="0" parTransId="{74078C60-7CBC-8B4E-AC74-C4792562421C}" sibTransId="{C493784B-56C0-FD47-8838-77FD9D2EDA1E}"/>
    <dgm:cxn modelId="{3BE757B6-551E-AA40-B76F-52553FB98F1E}" type="presParOf" srcId="{1C1644F9-6DD0-CB4E-BF10-9E4A5216B377}" destId="{3BCFA3B7-CD87-4247-9C51-B172DF7E4C2A}" srcOrd="0" destOrd="0" presId="urn:microsoft.com/office/officeart/2005/8/layout/orgChart1"/>
    <dgm:cxn modelId="{5BB9350F-0019-A745-9293-F492EDBC3C06}" type="presParOf" srcId="{3BCFA3B7-CD87-4247-9C51-B172DF7E4C2A}" destId="{7BCC57AA-0709-0447-8CA6-7D53E452E4E6}" srcOrd="0" destOrd="0" presId="urn:microsoft.com/office/officeart/2005/8/layout/orgChart1"/>
    <dgm:cxn modelId="{D4010124-7737-9543-A3F4-D4C1BFD37A9D}" type="presParOf" srcId="{7BCC57AA-0709-0447-8CA6-7D53E452E4E6}" destId="{83034883-5E0A-2142-A732-B41175D832D9}" srcOrd="0" destOrd="0" presId="urn:microsoft.com/office/officeart/2005/8/layout/orgChart1"/>
    <dgm:cxn modelId="{88BDA00B-027F-3B40-BB61-C766C6B49C80}" type="presParOf" srcId="{7BCC57AA-0709-0447-8CA6-7D53E452E4E6}" destId="{95102D55-1546-414A-AEC6-A835B4153402}" srcOrd="1" destOrd="0" presId="urn:microsoft.com/office/officeart/2005/8/layout/orgChart1"/>
    <dgm:cxn modelId="{753DEDCD-4CD3-B042-BF8F-0EC081E41CE8}" type="presParOf" srcId="{3BCFA3B7-CD87-4247-9C51-B172DF7E4C2A}" destId="{D06CCC15-B9D6-0D40-AAA8-52F1D9D0B3EA}" srcOrd="1" destOrd="0" presId="urn:microsoft.com/office/officeart/2005/8/layout/orgChart1"/>
    <dgm:cxn modelId="{19A31E77-A13D-B94B-ADB2-4D6403C3303F}" type="presParOf" srcId="{3BCFA3B7-CD87-4247-9C51-B172DF7E4C2A}" destId="{8F6DB767-49A2-EB48-B9E1-E62EAFA87793}" srcOrd="2" destOrd="0" presId="urn:microsoft.com/office/officeart/2005/8/layout/orgChart1"/>
    <dgm:cxn modelId="{0BC0F7BC-E718-7945-9107-572DD5210C6D}" type="presParOf" srcId="{8F6DB767-49A2-EB48-B9E1-E62EAFA87793}" destId="{E698CBC4-4C70-D34A-A87A-5150C1CE2193}" srcOrd="0" destOrd="0" presId="urn:microsoft.com/office/officeart/2005/8/layout/orgChart1"/>
    <dgm:cxn modelId="{D255ABCB-81B8-8F46-B413-2C2A7A4ABD78}" type="presParOf" srcId="{8F6DB767-49A2-EB48-B9E1-E62EAFA87793}" destId="{4E513556-9E19-8A44-A280-5680BEA5EB08}" srcOrd="1" destOrd="0" presId="urn:microsoft.com/office/officeart/2005/8/layout/orgChart1"/>
    <dgm:cxn modelId="{1973A015-8C61-C347-A48E-D0D7E704859E}" type="presParOf" srcId="{4E513556-9E19-8A44-A280-5680BEA5EB08}" destId="{DA5A537A-FE7A-9D4F-9C8D-A6A5D674DD22}" srcOrd="0" destOrd="0" presId="urn:microsoft.com/office/officeart/2005/8/layout/orgChart1"/>
    <dgm:cxn modelId="{7FC9769F-3246-6D4A-9074-AB5B01CB5469}" type="presParOf" srcId="{DA5A537A-FE7A-9D4F-9C8D-A6A5D674DD22}" destId="{14C30223-21FF-814A-9A78-D51F0FCA5336}" srcOrd="0" destOrd="0" presId="urn:microsoft.com/office/officeart/2005/8/layout/orgChart1"/>
    <dgm:cxn modelId="{31822F6D-0785-0D4E-BD22-380089F7E85E}" type="presParOf" srcId="{DA5A537A-FE7A-9D4F-9C8D-A6A5D674DD22}" destId="{E3611217-B9BF-D242-8D94-434A947D128E}" srcOrd="1" destOrd="0" presId="urn:microsoft.com/office/officeart/2005/8/layout/orgChart1"/>
    <dgm:cxn modelId="{FDA9BD39-4AE9-5D45-950D-4A4E6B1B89E9}" type="presParOf" srcId="{4E513556-9E19-8A44-A280-5680BEA5EB08}" destId="{14FB2522-9652-1C4E-AE99-B1C67B2A6B3C}" srcOrd="1" destOrd="0" presId="urn:microsoft.com/office/officeart/2005/8/layout/orgChart1"/>
    <dgm:cxn modelId="{52062A09-BAFE-1844-BA6B-70DE99C53239}" type="presParOf" srcId="{4E513556-9E19-8A44-A280-5680BEA5EB08}" destId="{6F8024CE-68CA-1F48-BCE4-729B9427A059}" srcOrd="2" destOrd="0" presId="urn:microsoft.com/office/officeart/2005/8/layout/orgChart1"/>
    <dgm:cxn modelId="{5C51537A-9BCC-494D-9E81-1E0A3C7EAA05}" type="presParOf" srcId="{8F6DB767-49A2-EB48-B9E1-E62EAFA87793}" destId="{5A36DC88-8205-8E49-A364-E967F4AE0434}" srcOrd="2" destOrd="0" presId="urn:microsoft.com/office/officeart/2005/8/layout/orgChart1"/>
    <dgm:cxn modelId="{B21B6955-EEAC-FE45-9EC8-07ECFC59F642}" type="presParOf" srcId="{8F6DB767-49A2-EB48-B9E1-E62EAFA87793}" destId="{6EC95450-C7B8-C648-AD7B-872D965B13A1}" srcOrd="3" destOrd="0" presId="urn:microsoft.com/office/officeart/2005/8/layout/orgChart1"/>
    <dgm:cxn modelId="{F7E4FDC7-9407-0249-B7A7-56D67818FAA8}" type="presParOf" srcId="{6EC95450-C7B8-C648-AD7B-872D965B13A1}" destId="{54323373-4018-954A-AC86-17CB1842C4A5}" srcOrd="0" destOrd="0" presId="urn:microsoft.com/office/officeart/2005/8/layout/orgChart1"/>
    <dgm:cxn modelId="{597EFCC3-0153-6145-977E-DFFE254B2EB2}" type="presParOf" srcId="{54323373-4018-954A-AC86-17CB1842C4A5}" destId="{B74A93FD-01E5-E047-8164-499464B673BA}" srcOrd="0" destOrd="0" presId="urn:microsoft.com/office/officeart/2005/8/layout/orgChart1"/>
    <dgm:cxn modelId="{08C7EBFF-F2EC-AB48-AC06-F346254954CF}" type="presParOf" srcId="{54323373-4018-954A-AC86-17CB1842C4A5}" destId="{832437F0-9F73-8744-8796-04CA46930C42}" srcOrd="1" destOrd="0" presId="urn:microsoft.com/office/officeart/2005/8/layout/orgChart1"/>
    <dgm:cxn modelId="{C213D11A-7A4D-304D-95C0-5D0F334287D5}" type="presParOf" srcId="{6EC95450-C7B8-C648-AD7B-872D965B13A1}" destId="{E0E86A25-B529-E94F-B631-169D083651AA}" srcOrd="1" destOrd="0" presId="urn:microsoft.com/office/officeart/2005/8/layout/orgChart1"/>
    <dgm:cxn modelId="{A5D5380A-BDF9-5A47-B3C5-94D1623EBE85}" type="presParOf" srcId="{6EC95450-C7B8-C648-AD7B-872D965B13A1}" destId="{915F03C3-4CA3-EB41-88DC-0029BB519EA4}" srcOrd="2" destOrd="0" presId="urn:microsoft.com/office/officeart/2005/8/layout/orgChart1"/>
    <dgm:cxn modelId="{0C68BE34-56D4-6C49-BB55-E87EEA44C562}" type="presParOf" srcId="{915F03C3-4CA3-EB41-88DC-0029BB519EA4}" destId="{D33AD463-E37B-B44F-B88E-62A28BDFB3FC}" srcOrd="0" destOrd="0" presId="urn:microsoft.com/office/officeart/2005/8/layout/orgChart1"/>
    <dgm:cxn modelId="{29150D7A-01FB-6744-B2D0-CA5A71EA221C}" type="presParOf" srcId="{915F03C3-4CA3-EB41-88DC-0029BB519EA4}" destId="{6AF9CA5F-0365-6043-8ED0-727D56CEAF47}" srcOrd="1" destOrd="0" presId="urn:microsoft.com/office/officeart/2005/8/layout/orgChart1"/>
    <dgm:cxn modelId="{D02735EB-491D-644E-8F13-02A96672997D}" type="presParOf" srcId="{6AF9CA5F-0365-6043-8ED0-727D56CEAF47}" destId="{83536200-0F2F-5249-9553-ACB1D37D0BAD}" srcOrd="0" destOrd="0" presId="urn:microsoft.com/office/officeart/2005/8/layout/orgChart1"/>
    <dgm:cxn modelId="{97ADD429-DE81-174A-ACDE-EF4BC4F40754}" type="presParOf" srcId="{83536200-0F2F-5249-9553-ACB1D37D0BAD}" destId="{2ACC2353-295A-0145-89D8-C4FF057EC9F5}" srcOrd="0" destOrd="0" presId="urn:microsoft.com/office/officeart/2005/8/layout/orgChart1"/>
    <dgm:cxn modelId="{C2117AC1-2682-DE41-BA4C-7C8FE485F892}" type="presParOf" srcId="{83536200-0F2F-5249-9553-ACB1D37D0BAD}" destId="{3688A5B3-7F38-5644-944E-D36998110737}" srcOrd="1" destOrd="0" presId="urn:microsoft.com/office/officeart/2005/8/layout/orgChart1"/>
    <dgm:cxn modelId="{763FA5A3-CB5C-E046-8E04-C80C5FB1E26F}" type="presParOf" srcId="{6AF9CA5F-0365-6043-8ED0-727D56CEAF47}" destId="{16430C46-BE60-6B48-A3D1-9406793269ED}" srcOrd="1" destOrd="0" presId="urn:microsoft.com/office/officeart/2005/8/layout/orgChart1"/>
    <dgm:cxn modelId="{BD405DBB-F4CA-4C4E-A18B-83946C1E6FAC}" type="presParOf" srcId="{6AF9CA5F-0365-6043-8ED0-727D56CEAF47}" destId="{84B3E451-8CBB-AF47-883C-B653EADBA457}" srcOrd="2" destOrd="0" presId="urn:microsoft.com/office/officeart/2005/8/layout/orgChart1"/>
    <dgm:cxn modelId="{88D81A94-92CC-0342-BD33-9E5038F2046F}" type="presParOf" srcId="{84B3E451-8CBB-AF47-883C-B653EADBA457}" destId="{CA8F2E2B-30E3-1944-9F30-7B31026BB56E}" srcOrd="0" destOrd="0" presId="urn:microsoft.com/office/officeart/2005/8/layout/orgChart1"/>
    <dgm:cxn modelId="{37681095-5E0A-2B47-89C0-497F56519920}" type="presParOf" srcId="{84B3E451-8CBB-AF47-883C-B653EADBA457}" destId="{2C47A126-EFAC-F942-BB62-7169B1C535EA}" srcOrd="1" destOrd="0" presId="urn:microsoft.com/office/officeart/2005/8/layout/orgChart1"/>
    <dgm:cxn modelId="{282A687D-3E26-8946-8326-08DAD073A56E}" type="presParOf" srcId="{2C47A126-EFAC-F942-BB62-7169B1C535EA}" destId="{1268D8B0-4715-264D-AD05-3CBE82F61003}" srcOrd="0" destOrd="0" presId="urn:microsoft.com/office/officeart/2005/8/layout/orgChart1"/>
    <dgm:cxn modelId="{73D8F388-AB4A-E54E-9961-0D993F013A9A}" type="presParOf" srcId="{1268D8B0-4715-264D-AD05-3CBE82F61003}" destId="{B53B35E9-8236-9D48-97F1-2624AE953BBC}" srcOrd="0" destOrd="0" presId="urn:microsoft.com/office/officeart/2005/8/layout/orgChart1"/>
    <dgm:cxn modelId="{FFB1A10E-83AB-444C-85BE-125F299FD5FC}" type="presParOf" srcId="{1268D8B0-4715-264D-AD05-3CBE82F61003}" destId="{4F7B2484-81FE-384F-81EC-0E5D24438E35}" srcOrd="1" destOrd="0" presId="urn:microsoft.com/office/officeart/2005/8/layout/orgChart1"/>
    <dgm:cxn modelId="{3088BFE5-61CA-B743-B73A-ECCD5895BF47}" type="presParOf" srcId="{2C47A126-EFAC-F942-BB62-7169B1C535EA}" destId="{45A3D4BF-7744-6F4A-B7F9-70D20E07EC46}" srcOrd="1" destOrd="0" presId="urn:microsoft.com/office/officeart/2005/8/layout/orgChart1"/>
    <dgm:cxn modelId="{FC37F179-184F-5C4B-96D9-960B35A24AA8}" type="presParOf" srcId="{2C47A126-EFAC-F942-BB62-7169B1C535EA}" destId="{9BFF8BDC-8521-994B-B6BB-4E7AFE831798}" srcOrd="2" destOrd="0" presId="urn:microsoft.com/office/officeart/2005/8/layout/orgChart1"/>
    <dgm:cxn modelId="{FC652D55-3261-8947-B308-2D7B7A89FA06}" type="presParOf" srcId="{84B3E451-8CBB-AF47-883C-B653EADBA457}" destId="{B3FAAA28-B1CC-3E4B-9E13-0A2D8F9AFFB6}" srcOrd="2" destOrd="0" presId="urn:microsoft.com/office/officeart/2005/8/layout/orgChart1"/>
    <dgm:cxn modelId="{7D16B97F-0121-9348-86B5-CFB4E3D1008F}" type="presParOf" srcId="{84B3E451-8CBB-AF47-883C-B653EADBA457}" destId="{66688732-CDDA-3843-8ECD-D54B683B2379}" srcOrd="3" destOrd="0" presId="urn:microsoft.com/office/officeart/2005/8/layout/orgChart1"/>
    <dgm:cxn modelId="{2EA0AC5E-B395-E247-873D-98C108E32314}" type="presParOf" srcId="{66688732-CDDA-3843-8ECD-D54B683B2379}" destId="{9D0B22F9-8832-E140-B78E-62BCA2BFA64B}" srcOrd="0" destOrd="0" presId="urn:microsoft.com/office/officeart/2005/8/layout/orgChart1"/>
    <dgm:cxn modelId="{C44D623A-890F-8548-8CAF-81AC6BFFF792}" type="presParOf" srcId="{9D0B22F9-8832-E140-B78E-62BCA2BFA64B}" destId="{0B8C579F-77DF-674A-BCFC-06C0BFDCAA11}" srcOrd="0" destOrd="0" presId="urn:microsoft.com/office/officeart/2005/8/layout/orgChart1"/>
    <dgm:cxn modelId="{202A3C21-80D3-6A47-AE5B-603189E073B7}" type="presParOf" srcId="{9D0B22F9-8832-E140-B78E-62BCA2BFA64B}" destId="{98C6A57F-4F86-D04D-B29A-BA0660CD25D8}" srcOrd="1" destOrd="0" presId="urn:microsoft.com/office/officeart/2005/8/layout/orgChart1"/>
    <dgm:cxn modelId="{13005317-224E-4147-8216-B97BAB087E5F}" type="presParOf" srcId="{66688732-CDDA-3843-8ECD-D54B683B2379}" destId="{D9E7451A-9EFB-7E46-BF5F-5B364523F61A}" srcOrd="1" destOrd="0" presId="urn:microsoft.com/office/officeart/2005/8/layout/orgChart1"/>
    <dgm:cxn modelId="{1910478A-19CB-E846-9F2E-453F6E3A0B3D}" type="presParOf" srcId="{66688732-CDDA-3843-8ECD-D54B683B2379}" destId="{F02369EB-BD7C-964D-AF7B-CA7B95C729FB}" srcOrd="2" destOrd="0" presId="urn:microsoft.com/office/officeart/2005/8/layout/orgChart1"/>
    <dgm:cxn modelId="{9B962332-FB49-834C-8CEB-78BDDDB08B7A}" type="presParOf" srcId="{915F03C3-4CA3-EB41-88DC-0029BB519EA4}" destId="{BED373EA-C2D0-6A48-A7E0-5B8C83908E86}" srcOrd="2" destOrd="0" presId="urn:microsoft.com/office/officeart/2005/8/layout/orgChart1"/>
    <dgm:cxn modelId="{84CAE551-7CE3-BA40-9989-0F0526A81485}" type="presParOf" srcId="{915F03C3-4CA3-EB41-88DC-0029BB519EA4}" destId="{84EA4377-D8BB-9845-8B76-D10E2272314B}" srcOrd="3" destOrd="0" presId="urn:microsoft.com/office/officeart/2005/8/layout/orgChart1"/>
    <dgm:cxn modelId="{5E550044-6448-3C47-B480-A46E7221B611}" type="presParOf" srcId="{84EA4377-D8BB-9845-8B76-D10E2272314B}" destId="{864A2440-711D-1C41-A68E-AD1A76BFF4BE}" srcOrd="0" destOrd="0" presId="urn:microsoft.com/office/officeart/2005/8/layout/orgChart1"/>
    <dgm:cxn modelId="{E9A484B1-D07D-9642-A039-1E3974EF38A7}" type="presParOf" srcId="{864A2440-711D-1C41-A68E-AD1A76BFF4BE}" destId="{903B2AB7-CE74-0D4A-8A8C-77086CE6459F}" srcOrd="0" destOrd="0" presId="urn:microsoft.com/office/officeart/2005/8/layout/orgChart1"/>
    <dgm:cxn modelId="{D700ED38-84C0-BA41-BDA6-569828019AEE}" type="presParOf" srcId="{864A2440-711D-1C41-A68E-AD1A76BFF4BE}" destId="{9CD11627-C724-2E4A-8C9F-E095FA58FDCB}" srcOrd="1" destOrd="0" presId="urn:microsoft.com/office/officeart/2005/8/layout/orgChart1"/>
    <dgm:cxn modelId="{95892A35-96F7-D141-85A4-AFB20EA02219}" type="presParOf" srcId="{84EA4377-D8BB-9845-8B76-D10E2272314B}" destId="{8521448A-97C2-2C42-B1E2-F436100BD45D}" srcOrd="1" destOrd="0" presId="urn:microsoft.com/office/officeart/2005/8/layout/orgChart1"/>
    <dgm:cxn modelId="{EF258052-C3CF-754B-8D97-AF42DA52E073}" type="presParOf" srcId="{84EA4377-D8BB-9845-8B76-D10E2272314B}" destId="{E0D5CBC9-318E-A441-BC81-EFE4218F2A0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D10FE9-3F79-DF48-968D-9C4925485D1F}" type="doc">
      <dgm:prSet loTypeId="urn:microsoft.com/office/officeart/2005/8/layout/hChevron3" loCatId="" qsTypeId="urn:microsoft.com/office/officeart/2005/8/quickstyle/3D2" qsCatId="3D" csTypeId="urn:microsoft.com/office/officeart/2005/8/colors/accent1_2" csCatId="accent1" phldr="1"/>
      <dgm:spPr/>
    </dgm:pt>
    <dgm:pt modelId="{C053E702-EFCC-8D45-BEAC-1ADB5F561AAF}">
      <dgm:prSet phldrT="[Text]"/>
      <dgm:spPr/>
      <dgm:t>
        <a:bodyPr/>
        <a:lstStyle/>
        <a:p>
          <a:r>
            <a:rPr lang="en-US" dirty="0" smtClean="0"/>
            <a:t>1) </a:t>
          </a:r>
        </a:p>
        <a:p>
          <a:r>
            <a:rPr lang="en-US" dirty="0" smtClean="0"/>
            <a:t>Screening</a:t>
          </a:r>
          <a:endParaRPr lang="en-US" dirty="0"/>
        </a:p>
      </dgm:t>
    </dgm:pt>
    <dgm:pt modelId="{9A084456-375C-C74D-9CE2-F4D95E0E215A}" type="parTrans" cxnId="{F8B0520C-6F79-DC4A-B4BC-73DDA3F7C84D}">
      <dgm:prSet/>
      <dgm:spPr/>
      <dgm:t>
        <a:bodyPr/>
        <a:lstStyle/>
        <a:p>
          <a:endParaRPr lang="en-US"/>
        </a:p>
      </dgm:t>
    </dgm:pt>
    <dgm:pt modelId="{AFC3DA98-635C-CE42-8AC4-FC669DE59B07}" type="sibTrans" cxnId="{F8B0520C-6F79-DC4A-B4BC-73DDA3F7C84D}">
      <dgm:prSet/>
      <dgm:spPr/>
      <dgm:t>
        <a:bodyPr/>
        <a:lstStyle/>
        <a:p>
          <a:endParaRPr lang="en-US"/>
        </a:p>
      </dgm:t>
    </dgm:pt>
    <dgm:pt modelId="{8242C3B5-09C9-A84D-874F-6A9D84CC84C3}">
      <dgm:prSet phldrT="[Text]"/>
      <dgm:spPr/>
      <dgm:t>
        <a:bodyPr/>
        <a:lstStyle/>
        <a:p>
          <a:r>
            <a:rPr lang="en-US" dirty="0" smtClean="0"/>
            <a:t>2) </a:t>
          </a:r>
        </a:p>
        <a:p>
          <a:r>
            <a:rPr lang="en-US" dirty="0" smtClean="0"/>
            <a:t>In-Person Appointment</a:t>
          </a:r>
          <a:endParaRPr lang="en-US" dirty="0"/>
        </a:p>
      </dgm:t>
    </dgm:pt>
    <dgm:pt modelId="{028CAF58-322C-C74F-8061-299B89B19BDB}" type="parTrans" cxnId="{4E4935C7-4DFC-714A-B3D9-24BDD490CE3F}">
      <dgm:prSet/>
      <dgm:spPr/>
      <dgm:t>
        <a:bodyPr/>
        <a:lstStyle/>
        <a:p>
          <a:endParaRPr lang="en-US"/>
        </a:p>
      </dgm:t>
    </dgm:pt>
    <dgm:pt modelId="{31BE1CC5-319B-BC4C-B65D-985562414EC4}" type="sibTrans" cxnId="{4E4935C7-4DFC-714A-B3D9-24BDD490CE3F}">
      <dgm:prSet/>
      <dgm:spPr/>
      <dgm:t>
        <a:bodyPr/>
        <a:lstStyle/>
        <a:p>
          <a:endParaRPr lang="en-US"/>
        </a:p>
      </dgm:t>
    </dgm:pt>
    <dgm:pt modelId="{111D9135-D3AF-7D46-ABA3-8C58633F06CD}">
      <dgm:prSet phldrT="[Text]"/>
      <dgm:spPr/>
      <dgm:t>
        <a:bodyPr/>
        <a:lstStyle/>
        <a:p>
          <a:r>
            <a:rPr lang="en-US" dirty="0" smtClean="0"/>
            <a:t>3) Intervention</a:t>
          </a:r>
          <a:endParaRPr lang="en-US" dirty="0"/>
        </a:p>
      </dgm:t>
    </dgm:pt>
    <dgm:pt modelId="{FE4B21EA-EC35-E54C-8661-B06B86F02A96}" type="parTrans" cxnId="{00690DF2-C1FA-2043-8D1F-C1B798988E81}">
      <dgm:prSet/>
      <dgm:spPr/>
      <dgm:t>
        <a:bodyPr/>
        <a:lstStyle/>
        <a:p>
          <a:endParaRPr lang="en-US"/>
        </a:p>
      </dgm:t>
    </dgm:pt>
    <dgm:pt modelId="{38A0F0A7-98CF-AE43-B351-AE1294AEFACB}" type="sibTrans" cxnId="{00690DF2-C1FA-2043-8D1F-C1B798988E81}">
      <dgm:prSet/>
      <dgm:spPr/>
      <dgm:t>
        <a:bodyPr/>
        <a:lstStyle/>
        <a:p>
          <a:endParaRPr lang="en-US"/>
        </a:p>
      </dgm:t>
    </dgm:pt>
    <dgm:pt modelId="{04E4D576-2FAA-AC45-8445-972ED95BA02D}" type="pres">
      <dgm:prSet presAssocID="{93D10FE9-3F79-DF48-968D-9C4925485D1F}" presName="Name0" presStyleCnt="0">
        <dgm:presLayoutVars>
          <dgm:dir/>
          <dgm:resizeHandles val="exact"/>
        </dgm:presLayoutVars>
      </dgm:prSet>
      <dgm:spPr/>
    </dgm:pt>
    <dgm:pt modelId="{DFC67D97-3027-4440-9B5F-A86C85C678C9}" type="pres">
      <dgm:prSet presAssocID="{C053E702-EFCC-8D45-BEAC-1ADB5F561AAF}" presName="parTxOnly" presStyleLbl="node1" presStyleIdx="0" presStyleCnt="3">
        <dgm:presLayoutVars>
          <dgm:bulletEnabled val="1"/>
        </dgm:presLayoutVars>
      </dgm:prSet>
      <dgm:spPr/>
      <dgm:t>
        <a:bodyPr/>
        <a:lstStyle/>
        <a:p>
          <a:endParaRPr lang="en-US"/>
        </a:p>
      </dgm:t>
    </dgm:pt>
    <dgm:pt modelId="{88E2C8B7-CBAB-BA4E-98ED-E971C72B47CF}" type="pres">
      <dgm:prSet presAssocID="{AFC3DA98-635C-CE42-8AC4-FC669DE59B07}" presName="parSpace" presStyleCnt="0"/>
      <dgm:spPr/>
    </dgm:pt>
    <dgm:pt modelId="{FE6F0302-1A2E-0F42-AA43-F75392E7DCCF}" type="pres">
      <dgm:prSet presAssocID="{8242C3B5-09C9-A84D-874F-6A9D84CC84C3}" presName="parTxOnly" presStyleLbl="node1" presStyleIdx="1" presStyleCnt="3">
        <dgm:presLayoutVars>
          <dgm:bulletEnabled val="1"/>
        </dgm:presLayoutVars>
      </dgm:prSet>
      <dgm:spPr/>
      <dgm:t>
        <a:bodyPr/>
        <a:lstStyle/>
        <a:p>
          <a:endParaRPr lang="en-US"/>
        </a:p>
      </dgm:t>
    </dgm:pt>
    <dgm:pt modelId="{183161C8-CFDC-EA47-8F3D-56BD3FC44D3D}" type="pres">
      <dgm:prSet presAssocID="{31BE1CC5-319B-BC4C-B65D-985562414EC4}" presName="parSpace" presStyleCnt="0"/>
      <dgm:spPr/>
    </dgm:pt>
    <dgm:pt modelId="{CD2A5974-2503-F14C-9149-5C3B2BFBD3FB}" type="pres">
      <dgm:prSet presAssocID="{111D9135-D3AF-7D46-ABA3-8C58633F06CD}" presName="parTxOnly" presStyleLbl="node1" presStyleIdx="2" presStyleCnt="3">
        <dgm:presLayoutVars>
          <dgm:bulletEnabled val="1"/>
        </dgm:presLayoutVars>
      </dgm:prSet>
      <dgm:spPr/>
      <dgm:t>
        <a:bodyPr/>
        <a:lstStyle/>
        <a:p>
          <a:endParaRPr lang="en-US"/>
        </a:p>
      </dgm:t>
    </dgm:pt>
  </dgm:ptLst>
  <dgm:cxnLst>
    <dgm:cxn modelId="{397C1ECA-E243-ED49-B2F2-AA0517345B25}" type="presOf" srcId="{C053E702-EFCC-8D45-BEAC-1ADB5F561AAF}" destId="{DFC67D97-3027-4440-9B5F-A86C85C678C9}" srcOrd="0" destOrd="0" presId="urn:microsoft.com/office/officeart/2005/8/layout/hChevron3"/>
    <dgm:cxn modelId="{F8B0520C-6F79-DC4A-B4BC-73DDA3F7C84D}" srcId="{93D10FE9-3F79-DF48-968D-9C4925485D1F}" destId="{C053E702-EFCC-8D45-BEAC-1ADB5F561AAF}" srcOrd="0" destOrd="0" parTransId="{9A084456-375C-C74D-9CE2-F4D95E0E215A}" sibTransId="{AFC3DA98-635C-CE42-8AC4-FC669DE59B07}"/>
    <dgm:cxn modelId="{4E4935C7-4DFC-714A-B3D9-24BDD490CE3F}" srcId="{93D10FE9-3F79-DF48-968D-9C4925485D1F}" destId="{8242C3B5-09C9-A84D-874F-6A9D84CC84C3}" srcOrd="1" destOrd="0" parTransId="{028CAF58-322C-C74F-8061-299B89B19BDB}" sibTransId="{31BE1CC5-319B-BC4C-B65D-985562414EC4}"/>
    <dgm:cxn modelId="{EF9ADAF5-2F51-B848-9A45-6EE8B4284BDE}" type="presOf" srcId="{93D10FE9-3F79-DF48-968D-9C4925485D1F}" destId="{04E4D576-2FAA-AC45-8445-972ED95BA02D}" srcOrd="0" destOrd="0" presId="urn:microsoft.com/office/officeart/2005/8/layout/hChevron3"/>
    <dgm:cxn modelId="{74F6A80B-6F7A-1C4F-A625-C80910D3DFFB}" type="presOf" srcId="{111D9135-D3AF-7D46-ABA3-8C58633F06CD}" destId="{CD2A5974-2503-F14C-9149-5C3B2BFBD3FB}" srcOrd="0" destOrd="0" presId="urn:microsoft.com/office/officeart/2005/8/layout/hChevron3"/>
    <dgm:cxn modelId="{00690DF2-C1FA-2043-8D1F-C1B798988E81}" srcId="{93D10FE9-3F79-DF48-968D-9C4925485D1F}" destId="{111D9135-D3AF-7D46-ABA3-8C58633F06CD}" srcOrd="2" destOrd="0" parTransId="{FE4B21EA-EC35-E54C-8661-B06B86F02A96}" sibTransId="{38A0F0A7-98CF-AE43-B351-AE1294AEFACB}"/>
    <dgm:cxn modelId="{D5D8B5B0-A0E7-4B45-A7DE-3DFE54F1D38D}" type="presOf" srcId="{8242C3B5-09C9-A84D-874F-6A9D84CC84C3}" destId="{FE6F0302-1A2E-0F42-AA43-F75392E7DCCF}" srcOrd="0" destOrd="0" presId="urn:microsoft.com/office/officeart/2005/8/layout/hChevron3"/>
    <dgm:cxn modelId="{5FF26827-EC15-B047-BBD0-1BD527A8CB95}" type="presParOf" srcId="{04E4D576-2FAA-AC45-8445-972ED95BA02D}" destId="{DFC67D97-3027-4440-9B5F-A86C85C678C9}" srcOrd="0" destOrd="0" presId="urn:microsoft.com/office/officeart/2005/8/layout/hChevron3"/>
    <dgm:cxn modelId="{23F65374-1760-024A-9AB5-388C6371F444}" type="presParOf" srcId="{04E4D576-2FAA-AC45-8445-972ED95BA02D}" destId="{88E2C8B7-CBAB-BA4E-98ED-E971C72B47CF}" srcOrd="1" destOrd="0" presId="urn:microsoft.com/office/officeart/2005/8/layout/hChevron3"/>
    <dgm:cxn modelId="{EDE956E7-2239-6248-8F29-2815D9FB5FBF}" type="presParOf" srcId="{04E4D576-2FAA-AC45-8445-972ED95BA02D}" destId="{FE6F0302-1A2E-0F42-AA43-F75392E7DCCF}" srcOrd="2" destOrd="0" presId="urn:microsoft.com/office/officeart/2005/8/layout/hChevron3"/>
    <dgm:cxn modelId="{365B9502-B29A-B449-9AAF-71AFE044FDEA}" type="presParOf" srcId="{04E4D576-2FAA-AC45-8445-972ED95BA02D}" destId="{183161C8-CFDC-EA47-8F3D-56BD3FC44D3D}" srcOrd="3" destOrd="0" presId="urn:microsoft.com/office/officeart/2005/8/layout/hChevron3"/>
    <dgm:cxn modelId="{69B29C52-2D49-624F-88C9-3216851E7132}" type="presParOf" srcId="{04E4D576-2FAA-AC45-8445-972ED95BA02D}" destId="{CD2A5974-2503-F14C-9149-5C3B2BFBD3FB}"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FB11B9-135D-B442-927E-DDC4760B16CA}" type="doc">
      <dgm:prSet loTypeId="urn:microsoft.com/office/officeart/2005/8/layout/funnel1" loCatId="" qsTypeId="urn:microsoft.com/office/officeart/2005/8/quickstyle/simple5" qsCatId="simple" csTypeId="urn:microsoft.com/office/officeart/2005/8/colors/accent4_2" csCatId="accent4" phldr="1"/>
      <dgm:spPr/>
      <dgm:t>
        <a:bodyPr/>
        <a:lstStyle/>
        <a:p>
          <a:endParaRPr lang="en-US"/>
        </a:p>
      </dgm:t>
    </dgm:pt>
    <dgm:pt modelId="{158A986D-207B-054E-AEEE-6D00638512C9}">
      <dgm:prSet phldrT="[Text]"/>
      <dgm:spPr>
        <a:solidFill>
          <a:schemeClr val="accent1">
            <a:alpha val="85000"/>
          </a:schemeClr>
        </a:solidFill>
      </dgm:spPr>
      <dgm:t>
        <a:bodyPr/>
        <a:lstStyle/>
        <a:p>
          <a:r>
            <a:rPr lang="en-US" dirty="0" smtClean="0"/>
            <a:t>JOURNAL</a:t>
          </a:r>
          <a:endParaRPr lang="en-US" dirty="0"/>
        </a:p>
      </dgm:t>
    </dgm:pt>
    <dgm:pt modelId="{00279B8B-008A-5D4B-AB93-67EC86594694}" type="parTrans" cxnId="{160CCA75-86D5-4649-B5F2-F32E4C6A4DD2}">
      <dgm:prSet/>
      <dgm:spPr/>
      <dgm:t>
        <a:bodyPr/>
        <a:lstStyle/>
        <a:p>
          <a:endParaRPr lang="en-US"/>
        </a:p>
      </dgm:t>
    </dgm:pt>
    <dgm:pt modelId="{7C37C546-62D6-DD4C-B3D9-90119B12BA0D}" type="sibTrans" cxnId="{160CCA75-86D5-4649-B5F2-F32E4C6A4DD2}">
      <dgm:prSet/>
      <dgm:spPr/>
      <dgm:t>
        <a:bodyPr/>
        <a:lstStyle/>
        <a:p>
          <a:endParaRPr lang="en-US"/>
        </a:p>
      </dgm:t>
    </dgm:pt>
    <dgm:pt modelId="{AD44388E-C3BD-1043-A8A2-1B76A076FCD6}">
      <dgm:prSet phldrT="[Text]"/>
      <dgm:spPr>
        <a:solidFill>
          <a:schemeClr val="accent1">
            <a:alpha val="80000"/>
          </a:schemeClr>
        </a:solidFill>
      </dgm:spPr>
      <dgm:t>
        <a:bodyPr/>
        <a:lstStyle/>
        <a:p>
          <a:r>
            <a:rPr lang="en-US" dirty="0" smtClean="0"/>
            <a:t>BOOK</a:t>
          </a:r>
          <a:endParaRPr lang="en-US" dirty="0"/>
        </a:p>
      </dgm:t>
    </dgm:pt>
    <dgm:pt modelId="{E0576E7C-F01F-824C-948C-361B83A35C8A}" type="parTrans" cxnId="{306FFD2C-C3F3-FE49-8767-54533073D8B3}">
      <dgm:prSet/>
      <dgm:spPr/>
      <dgm:t>
        <a:bodyPr/>
        <a:lstStyle/>
        <a:p>
          <a:endParaRPr lang="en-US"/>
        </a:p>
      </dgm:t>
    </dgm:pt>
    <dgm:pt modelId="{F828AE5A-DD23-B549-84C8-CC9178E5D47D}" type="sibTrans" cxnId="{306FFD2C-C3F3-FE49-8767-54533073D8B3}">
      <dgm:prSet/>
      <dgm:spPr/>
      <dgm:t>
        <a:bodyPr/>
        <a:lstStyle/>
        <a:p>
          <a:endParaRPr lang="en-US"/>
        </a:p>
      </dgm:t>
    </dgm:pt>
    <dgm:pt modelId="{F72F2FA7-F543-764F-8539-117C67010A16}">
      <dgm:prSet phldrT="[Text]"/>
      <dgm:spPr>
        <a:solidFill>
          <a:schemeClr val="accent1">
            <a:alpha val="60000"/>
          </a:schemeClr>
        </a:solidFill>
      </dgm:spPr>
      <dgm:t>
        <a:bodyPr/>
        <a:lstStyle/>
        <a:p>
          <a:r>
            <a:rPr lang="en-US" dirty="0" smtClean="0"/>
            <a:t>QUIZ</a:t>
          </a:r>
          <a:endParaRPr lang="en-US" dirty="0"/>
        </a:p>
      </dgm:t>
    </dgm:pt>
    <dgm:pt modelId="{DE5319B5-8614-D442-9ECF-6E4CB054EB7D}" type="parTrans" cxnId="{D489F7DB-31B0-064A-8CEA-FDA4D57AD6E6}">
      <dgm:prSet/>
      <dgm:spPr/>
      <dgm:t>
        <a:bodyPr/>
        <a:lstStyle/>
        <a:p>
          <a:endParaRPr lang="en-US"/>
        </a:p>
      </dgm:t>
    </dgm:pt>
    <dgm:pt modelId="{44E05AA6-9E87-FB4E-9D0D-F9970BF05D98}" type="sibTrans" cxnId="{D489F7DB-31B0-064A-8CEA-FDA4D57AD6E6}">
      <dgm:prSet/>
      <dgm:spPr/>
      <dgm:t>
        <a:bodyPr/>
        <a:lstStyle/>
        <a:p>
          <a:endParaRPr lang="en-US"/>
        </a:p>
      </dgm:t>
    </dgm:pt>
    <dgm:pt modelId="{59539DF7-B87C-CE43-B238-E5DEAB3DD297}">
      <dgm:prSet phldrT="[Text]"/>
      <dgm:spPr/>
      <dgm:t>
        <a:bodyPr/>
        <a:lstStyle/>
        <a:p>
          <a:r>
            <a:rPr lang="en-US" dirty="0" smtClean="0"/>
            <a:t>Weekly Phone-Coach Session</a:t>
          </a:r>
          <a:endParaRPr lang="en-US" dirty="0"/>
        </a:p>
      </dgm:t>
    </dgm:pt>
    <dgm:pt modelId="{6887A38E-B581-F34A-992B-E33B14A4767C}" type="parTrans" cxnId="{DE6A5F64-6038-DA40-96D7-76D6D7C820FB}">
      <dgm:prSet/>
      <dgm:spPr/>
      <dgm:t>
        <a:bodyPr/>
        <a:lstStyle/>
        <a:p>
          <a:endParaRPr lang="en-US"/>
        </a:p>
      </dgm:t>
    </dgm:pt>
    <dgm:pt modelId="{482310F5-9EDD-9A43-A1CD-6080063B30E3}" type="sibTrans" cxnId="{DE6A5F64-6038-DA40-96D7-76D6D7C820FB}">
      <dgm:prSet/>
      <dgm:spPr/>
      <dgm:t>
        <a:bodyPr/>
        <a:lstStyle/>
        <a:p>
          <a:endParaRPr lang="en-US"/>
        </a:p>
      </dgm:t>
    </dgm:pt>
    <dgm:pt modelId="{22D61646-F36D-7748-BB6C-4F1E6BD6EADB}" type="pres">
      <dgm:prSet presAssocID="{BFFB11B9-135D-B442-927E-DDC4760B16CA}" presName="Name0" presStyleCnt="0">
        <dgm:presLayoutVars>
          <dgm:chMax val="4"/>
          <dgm:resizeHandles val="exact"/>
        </dgm:presLayoutVars>
      </dgm:prSet>
      <dgm:spPr/>
      <dgm:t>
        <a:bodyPr/>
        <a:lstStyle/>
        <a:p>
          <a:endParaRPr lang="en-US"/>
        </a:p>
      </dgm:t>
    </dgm:pt>
    <dgm:pt modelId="{64FF3ADB-F411-E240-B505-D5E6F1B83934}" type="pres">
      <dgm:prSet presAssocID="{BFFB11B9-135D-B442-927E-DDC4760B16CA}" presName="ellipse" presStyleLbl="trBgShp" presStyleIdx="0" presStyleCnt="1"/>
      <dgm:spPr>
        <a:solidFill>
          <a:schemeClr val="accent1">
            <a:alpha val="36000"/>
          </a:schemeClr>
        </a:solidFill>
      </dgm:spPr>
      <dgm:t>
        <a:bodyPr/>
        <a:lstStyle/>
        <a:p>
          <a:endParaRPr lang="en-US"/>
        </a:p>
      </dgm:t>
    </dgm:pt>
    <dgm:pt modelId="{69E5CE15-B8BB-1244-860A-63BE7DF3325A}" type="pres">
      <dgm:prSet presAssocID="{BFFB11B9-135D-B442-927E-DDC4760B16CA}" presName="arrow1" presStyleLbl="fgShp" presStyleIdx="0" presStyleCnt="1" custScaleX="146375" custScaleY="192939"/>
      <dgm:spPr>
        <a:solidFill>
          <a:schemeClr val="accent2"/>
        </a:solidFill>
      </dgm:spPr>
      <dgm:t>
        <a:bodyPr/>
        <a:lstStyle/>
        <a:p>
          <a:endParaRPr lang="en-US"/>
        </a:p>
      </dgm:t>
    </dgm:pt>
    <dgm:pt modelId="{EC6FB5EA-9EF3-0948-ACFC-465221476629}" type="pres">
      <dgm:prSet presAssocID="{BFFB11B9-135D-B442-927E-DDC4760B16CA}" presName="rectangle" presStyleLbl="revTx" presStyleIdx="0" presStyleCnt="1" custScaleX="153439" custLinFactNeighborY="2109">
        <dgm:presLayoutVars>
          <dgm:bulletEnabled val="1"/>
        </dgm:presLayoutVars>
      </dgm:prSet>
      <dgm:spPr/>
      <dgm:t>
        <a:bodyPr/>
        <a:lstStyle/>
        <a:p>
          <a:endParaRPr lang="en-US"/>
        </a:p>
      </dgm:t>
    </dgm:pt>
    <dgm:pt modelId="{AA86D948-BD50-544C-98F3-4E979FC32B18}" type="pres">
      <dgm:prSet presAssocID="{AD44388E-C3BD-1043-A8A2-1B76A076FCD6}" presName="item1" presStyleLbl="node1" presStyleIdx="0" presStyleCnt="3">
        <dgm:presLayoutVars>
          <dgm:bulletEnabled val="1"/>
        </dgm:presLayoutVars>
      </dgm:prSet>
      <dgm:spPr/>
      <dgm:t>
        <a:bodyPr/>
        <a:lstStyle/>
        <a:p>
          <a:endParaRPr lang="en-US"/>
        </a:p>
      </dgm:t>
    </dgm:pt>
    <dgm:pt modelId="{CA554A4C-6AD0-A649-A85A-E7ED516F36A6}" type="pres">
      <dgm:prSet presAssocID="{F72F2FA7-F543-764F-8539-117C67010A16}" presName="item2" presStyleLbl="node1" presStyleIdx="1" presStyleCnt="3">
        <dgm:presLayoutVars>
          <dgm:bulletEnabled val="1"/>
        </dgm:presLayoutVars>
      </dgm:prSet>
      <dgm:spPr/>
      <dgm:t>
        <a:bodyPr/>
        <a:lstStyle/>
        <a:p>
          <a:endParaRPr lang="en-US"/>
        </a:p>
      </dgm:t>
    </dgm:pt>
    <dgm:pt modelId="{609508F6-011F-DC40-90D7-5395D54DD677}" type="pres">
      <dgm:prSet presAssocID="{59539DF7-B87C-CE43-B238-E5DEAB3DD297}" presName="item3" presStyleLbl="node1" presStyleIdx="2" presStyleCnt="3">
        <dgm:presLayoutVars>
          <dgm:bulletEnabled val="1"/>
        </dgm:presLayoutVars>
      </dgm:prSet>
      <dgm:spPr/>
      <dgm:t>
        <a:bodyPr/>
        <a:lstStyle/>
        <a:p>
          <a:endParaRPr lang="en-US"/>
        </a:p>
      </dgm:t>
    </dgm:pt>
    <dgm:pt modelId="{2000EF37-B2C4-ED4F-8062-3AF094864D93}" type="pres">
      <dgm:prSet presAssocID="{BFFB11B9-135D-B442-927E-DDC4760B16CA}" presName="funnel" presStyleLbl="trAlignAcc1" presStyleIdx="0" presStyleCnt="1" custScaleX="134568" custScaleY="104754" custLinFactNeighborY="-493"/>
      <dgm:spPr>
        <a:ln>
          <a:solidFill>
            <a:schemeClr val="accent2"/>
          </a:solidFill>
        </a:ln>
      </dgm:spPr>
      <dgm:t>
        <a:bodyPr/>
        <a:lstStyle/>
        <a:p>
          <a:endParaRPr lang="en-US"/>
        </a:p>
      </dgm:t>
    </dgm:pt>
  </dgm:ptLst>
  <dgm:cxnLst>
    <dgm:cxn modelId="{D7C6D2D9-AC22-4F43-8CF6-45589FE52247}" type="presOf" srcId="{158A986D-207B-054E-AEEE-6D00638512C9}" destId="{609508F6-011F-DC40-90D7-5395D54DD677}" srcOrd="0" destOrd="0" presId="urn:microsoft.com/office/officeart/2005/8/layout/funnel1"/>
    <dgm:cxn modelId="{D489F7DB-31B0-064A-8CEA-FDA4D57AD6E6}" srcId="{BFFB11B9-135D-B442-927E-DDC4760B16CA}" destId="{F72F2FA7-F543-764F-8539-117C67010A16}" srcOrd="2" destOrd="0" parTransId="{DE5319B5-8614-D442-9ECF-6E4CB054EB7D}" sibTransId="{44E05AA6-9E87-FB4E-9D0D-F9970BF05D98}"/>
    <dgm:cxn modelId="{4A3568DA-C4E9-2C4F-BFA6-82236B81861B}" type="presOf" srcId="{F72F2FA7-F543-764F-8539-117C67010A16}" destId="{AA86D948-BD50-544C-98F3-4E979FC32B18}" srcOrd="0" destOrd="0" presId="urn:microsoft.com/office/officeart/2005/8/layout/funnel1"/>
    <dgm:cxn modelId="{DE6A5F64-6038-DA40-96D7-76D6D7C820FB}" srcId="{BFFB11B9-135D-B442-927E-DDC4760B16CA}" destId="{59539DF7-B87C-CE43-B238-E5DEAB3DD297}" srcOrd="3" destOrd="0" parTransId="{6887A38E-B581-F34A-992B-E33B14A4767C}" sibTransId="{482310F5-9EDD-9A43-A1CD-6080063B30E3}"/>
    <dgm:cxn modelId="{306FFD2C-C3F3-FE49-8767-54533073D8B3}" srcId="{BFFB11B9-135D-B442-927E-DDC4760B16CA}" destId="{AD44388E-C3BD-1043-A8A2-1B76A076FCD6}" srcOrd="1" destOrd="0" parTransId="{E0576E7C-F01F-824C-948C-361B83A35C8A}" sibTransId="{F828AE5A-DD23-B549-84C8-CC9178E5D47D}"/>
    <dgm:cxn modelId="{160CCA75-86D5-4649-B5F2-F32E4C6A4DD2}" srcId="{BFFB11B9-135D-B442-927E-DDC4760B16CA}" destId="{158A986D-207B-054E-AEEE-6D00638512C9}" srcOrd="0" destOrd="0" parTransId="{00279B8B-008A-5D4B-AB93-67EC86594694}" sibTransId="{7C37C546-62D6-DD4C-B3D9-90119B12BA0D}"/>
    <dgm:cxn modelId="{2F1D5455-4C9E-874F-B5C2-04B418F1B82D}" type="presOf" srcId="{BFFB11B9-135D-B442-927E-DDC4760B16CA}" destId="{22D61646-F36D-7748-BB6C-4F1E6BD6EADB}" srcOrd="0" destOrd="0" presId="urn:microsoft.com/office/officeart/2005/8/layout/funnel1"/>
    <dgm:cxn modelId="{0AD913EE-11E5-C94B-B515-0DFCACB13C0D}" type="presOf" srcId="{59539DF7-B87C-CE43-B238-E5DEAB3DD297}" destId="{EC6FB5EA-9EF3-0948-ACFC-465221476629}" srcOrd="0" destOrd="0" presId="urn:microsoft.com/office/officeart/2005/8/layout/funnel1"/>
    <dgm:cxn modelId="{3F6AF9E8-684E-A745-9819-D2277B1299EC}" type="presOf" srcId="{AD44388E-C3BD-1043-A8A2-1B76A076FCD6}" destId="{CA554A4C-6AD0-A649-A85A-E7ED516F36A6}" srcOrd="0" destOrd="0" presId="urn:microsoft.com/office/officeart/2005/8/layout/funnel1"/>
    <dgm:cxn modelId="{5C29CF7F-76E0-E34A-BA25-EC93148C2BD9}" type="presParOf" srcId="{22D61646-F36D-7748-BB6C-4F1E6BD6EADB}" destId="{64FF3ADB-F411-E240-B505-D5E6F1B83934}" srcOrd="0" destOrd="0" presId="urn:microsoft.com/office/officeart/2005/8/layout/funnel1"/>
    <dgm:cxn modelId="{3FF870AB-A0B9-6242-AA8A-212F72D4FB3B}" type="presParOf" srcId="{22D61646-F36D-7748-BB6C-4F1E6BD6EADB}" destId="{69E5CE15-B8BB-1244-860A-63BE7DF3325A}" srcOrd="1" destOrd="0" presId="urn:microsoft.com/office/officeart/2005/8/layout/funnel1"/>
    <dgm:cxn modelId="{AB96781D-355F-7949-A4FA-367DA24EE019}" type="presParOf" srcId="{22D61646-F36D-7748-BB6C-4F1E6BD6EADB}" destId="{EC6FB5EA-9EF3-0948-ACFC-465221476629}" srcOrd="2" destOrd="0" presId="urn:microsoft.com/office/officeart/2005/8/layout/funnel1"/>
    <dgm:cxn modelId="{0FB38D64-73ED-FB45-B1EE-1C997DB5CFD3}" type="presParOf" srcId="{22D61646-F36D-7748-BB6C-4F1E6BD6EADB}" destId="{AA86D948-BD50-544C-98F3-4E979FC32B18}" srcOrd="3" destOrd="0" presId="urn:microsoft.com/office/officeart/2005/8/layout/funnel1"/>
    <dgm:cxn modelId="{35A065EC-C866-A84B-9947-8540E38A692D}" type="presParOf" srcId="{22D61646-F36D-7748-BB6C-4F1E6BD6EADB}" destId="{CA554A4C-6AD0-A649-A85A-E7ED516F36A6}" srcOrd="4" destOrd="0" presId="urn:microsoft.com/office/officeart/2005/8/layout/funnel1"/>
    <dgm:cxn modelId="{55AF301A-25CB-B94F-A824-EDF7BC946980}" type="presParOf" srcId="{22D61646-F36D-7748-BB6C-4F1E6BD6EADB}" destId="{609508F6-011F-DC40-90D7-5395D54DD677}" srcOrd="5" destOrd="0" presId="urn:microsoft.com/office/officeart/2005/8/layout/funnel1"/>
    <dgm:cxn modelId="{D600A2E2-EDC4-5F49-9029-908F2FC1EDC9}" type="presParOf" srcId="{22D61646-F36D-7748-BB6C-4F1E6BD6EADB}" destId="{2000EF37-B2C4-ED4F-8062-3AF094864D93}"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D5E054-B0F5-704A-9A1F-4E4338EC1535}"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D9AD9900-F630-2F47-A1DA-BEDC7A1968A0}">
      <dgm:prSet phldrT="[Text]"/>
      <dgm:spPr/>
      <dgm:t>
        <a:bodyPr/>
        <a:lstStyle/>
        <a:p>
          <a:r>
            <a:rPr lang="en-US" dirty="0" smtClean="0"/>
            <a:t>Legitimacy</a:t>
          </a:r>
          <a:endParaRPr lang="en-US" dirty="0"/>
        </a:p>
      </dgm:t>
    </dgm:pt>
    <dgm:pt modelId="{246EE36B-B5F0-C449-9020-9631A505F87B}" type="parTrans" cxnId="{5A5AC91D-00BB-1644-9A76-92F5577F81A8}">
      <dgm:prSet/>
      <dgm:spPr/>
      <dgm:t>
        <a:bodyPr/>
        <a:lstStyle/>
        <a:p>
          <a:endParaRPr lang="en-US"/>
        </a:p>
      </dgm:t>
    </dgm:pt>
    <dgm:pt modelId="{FE24E57B-921D-6E4B-BB63-2DB63D6C082D}" type="sibTrans" cxnId="{5A5AC91D-00BB-1644-9A76-92F5577F81A8}">
      <dgm:prSet/>
      <dgm:spPr/>
      <dgm:t>
        <a:bodyPr/>
        <a:lstStyle/>
        <a:p>
          <a:endParaRPr lang="en-US"/>
        </a:p>
      </dgm:t>
    </dgm:pt>
    <dgm:pt modelId="{B42E76EB-E195-364D-9D49-F0101626C0EB}">
      <dgm:prSet phldrT="[Text]"/>
      <dgm:spPr/>
      <dgm:t>
        <a:bodyPr/>
        <a:lstStyle/>
        <a:p>
          <a:r>
            <a:rPr lang="en-US" dirty="0" smtClean="0"/>
            <a:t>Expectations</a:t>
          </a:r>
          <a:endParaRPr lang="en-US" dirty="0"/>
        </a:p>
      </dgm:t>
    </dgm:pt>
    <dgm:pt modelId="{81679989-10C5-D745-A8DB-D98ECCBC3835}" type="parTrans" cxnId="{4FFB0402-F37D-8F41-8F81-A14727526A14}">
      <dgm:prSet/>
      <dgm:spPr/>
      <dgm:t>
        <a:bodyPr/>
        <a:lstStyle/>
        <a:p>
          <a:endParaRPr lang="en-US"/>
        </a:p>
      </dgm:t>
    </dgm:pt>
    <dgm:pt modelId="{0E4B73F8-B564-2947-9962-A5F618222C4D}" type="sibTrans" cxnId="{4FFB0402-F37D-8F41-8F81-A14727526A14}">
      <dgm:prSet/>
      <dgm:spPr/>
      <dgm:t>
        <a:bodyPr/>
        <a:lstStyle/>
        <a:p>
          <a:endParaRPr lang="en-US"/>
        </a:p>
      </dgm:t>
    </dgm:pt>
    <dgm:pt modelId="{8A9330A0-A32D-C747-8CB8-E109F2D82F98}">
      <dgm:prSet phldrT="[Text]"/>
      <dgm:spPr/>
      <dgm:t>
        <a:bodyPr/>
        <a:lstStyle/>
        <a:p>
          <a:r>
            <a:rPr lang="en-US" dirty="0" smtClean="0"/>
            <a:t>Addressing Non-Adherence</a:t>
          </a:r>
          <a:endParaRPr lang="en-US" dirty="0"/>
        </a:p>
      </dgm:t>
    </dgm:pt>
    <dgm:pt modelId="{F08514FD-08B9-8C42-AD87-E79098DC36C0}" type="parTrans" cxnId="{8A99FF08-C422-8348-A17A-AD6598432986}">
      <dgm:prSet/>
      <dgm:spPr/>
      <dgm:t>
        <a:bodyPr/>
        <a:lstStyle/>
        <a:p>
          <a:endParaRPr lang="en-US"/>
        </a:p>
      </dgm:t>
    </dgm:pt>
    <dgm:pt modelId="{567EFC3C-1D6F-6143-AA7C-AAB2530B39CE}" type="sibTrans" cxnId="{8A99FF08-C422-8348-A17A-AD6598432986}">
      <dgm:prSet/>
      <dgm:spPr/>
      <dgm:t>
        <a:bodyPr/>
        <a:lstStyle/>
        <a:p>
          <a:endParaRPr lang="en-US"/>
        </a:p>
      </dgm:t>
    </dgm:pt>
    <dgm:pt modelId="{AEC8B133-6328-6E4C-B67F-7A08C2DEB035}">
      <dgm:prSet phldrT="[Text]"/>
      <dgm:spPr/>
      <dgm:t>
        <a:bodyPr/>
        <a:lstStyle/>
        <a:p>
          <a:r>
            <a:rPr lang="en-US" dirty="0" smtClean="0"/>
            <a:t>Accountability</a:t>
          </a:r>
          <a:endParaRPr lang="en-US" dirty="0"/>
        </a:p>
      </dgm:t>
    </dgm:pt>
    <dgm:pt modelId="{2EF58443-2D28-F444-A6B6-3A826221A6CC}" type="parTrans" cxnId="{87743EDE-AD45-8245-AED5-F81981922F95}">
      <dgm:prSet/>
      <dgm:spPr/>
      <dgm:t>
        <a:bodyPr/>
        <a:lstStyle/>
        <a:p>
          <a:endParaRPr lang="en-US"/>
        </a:p>
      </dgm:t>
    </dgm:pt>
    <dgm:pt modelId="{30AEDC2A-7B7A-1D40-9885-D25CA1CA2AF0}" type="sibTrans" cxnId="{87743EDE-AD45-8245-AED5-F81981922F95}">
      <dgm:prSet/>
      <dgm:spPr/>
      <dgm:t>
        <a:bodyPr/>
        <a:lstStyle/>
        <a:p>
          <a:endParaRPr lang="en-US"/>
        </a:p>
      </dgm:t>
    </dgm:pt>
    <dgm:pt modelId="{1BFDD0D0-929F-0E45-9107-9EE929945574}">
      <dgm:prSet phldrT="[Text]"/>
      <dgm:spPr/>
      <dgm:t>
        <a:bodyPr/>
        <a:lstStyle/>
        <a:p>
          <a:r>
            <a:rPr lang="en-US" dirty="0" smtClean="0"/>
            <a:t>Monitoring</a:t>
          </a:r>
          <a:endParaRPr lang="en-US" dirty="0"/>
        </a:p>
      </dgm:t>
    </dgm:pt>
    <dgm:pt modelId="{03648E50-D16F-4A43-AE3F-1A8424813B5E}" type="parTrans" cxnId="{3FDC3CDE-33C7-854C-9A5D-0586DDD07996}">
      <dgm:prSet/>
      <dgm:spPr/>
      <dgm:t>
        <a:bodyPr/>
        <a:lstStyle/>
        <a:p>
          <a:endParaRPr lang="en-US"/>
        </a:p>
      </dgm:t>
    </dgm:pt>
    <dgm:pt modelId="{0D4B7702-45BB-1D47-BFEB-DCC51DF3FF51}" type="sibTrans" cxnId="{3FDC3CDE-33C7-854C-9A5D-0586DDD07996}">
      <dgm:prSet/>
      <dgm:spPr/>
      <dgm:t>
        <a:bodyPr/>
        <a:lstStyle/>
        <a:p>
          <a:endParaRPr lang="en-US"/>
        </a:p>
      </dgm:t>
    </dgm:pt>
    <dgm:pt modelId="{A1889BA3-EAFA-BF4E-B6ED-21D89DF14691}">
      <dgm:prSet phldrT="[Text]"/>
      <dgm:spPr/>
      <dgm:t>
        <a:bodyPr/>
        <a:lstStyle/>
        <a:p>
          <a:r>
            <a:rPr lang="en-US" dirty="0" smtClean="0"/>
            <a:t>Reinforce Adherence </a:t>
          </a:r>
          <a:endParaRPr lang="en-US" dirty="0"/>
        </a:p>
      </dgm:t>
    </dgm:pt>
    <dgm:pt modelId="{9905FC71-F9C1-7D47-B495-062E467F8997}" type="parTrans" cxnId="{508D8C17-5D99-A64F-A9D0-CAE58D0EAE96}">
      <dgm:prSet/>
      <dgm:spPr/>
      <dgm:t>
        <a:bodyPr/>
        <a:lstStyle/>
        <a:p>
          <a:endParaRPr lang="en-US"/>
        </a:p>
      </dgm:t>
    </dgm:pt>
    <dgm:pt modelId="{A2B5FEAA-A7AF-944A-BC7C-3B21829294CF}" type="sibTrans" cxnId="{508D8C17-5D99-A64F-A9D0-CAE58D0EAE96}">
      <dgm:prSet/>
      <dgm:spPr/>
      <dgm:t>
        <a:bodyPr/>
        <a:lstStyle/>
        <a:p>
          <a:endParaRPr lang="en-US"/>
        </a:p>
      </dgm:t>
    </dgm:pt>
    <dgm:pt modelId="{A89BC72C-C83C-0F43-8375-5711EB9A01A5}">
      <dgm:prSet phldrT="[Text]"/>
      <dgm:spPr/>
      <dgm:t>
        <a:bodyPr/>
        <a:lstStyle/>
        <a:p>
          <a:r>
            <a:rPr lang="en-US" dirty="0" smtClean="0"/>
            <a:t>Obvious Benefits</a:t>
          </a:r>
          <a:endParaRPr lang="en-US" dirty="0"/>
        </a:p>
      </dgm:t>
    </dgm:pt>
    <dgm:pt modelId="{9CC42540-2105-0D47-8C5E-41DA36FBAB7E}" type="parTrans" cxnId="{320B377A-935B-CF4B-BC4C-E151B87A3433}">
      <dgm:prSet/>
      <dgm:spPr/>
      <dgm:t>
        <a:bodyPr/>
        <a:lstStyle/>
        <a:p>
          <a:endParaRPr lang="en-US"/>
        </a:p>
      </dgm:t>
    </dgm:pt>
    <dgm:pt modelId="{2ED5C296-A165-A042-AE8D-2DD7488BFB8E}" type="sibTrans" cxnId="{320B377A-935B-CF4B-BC4C-E151B87A3433}">
      <dgm:prSet/>
      <dgm:spPr/>
      <dgm:t>
        <a:bodyPr/>
        <a:lstStyle/>
        <a:p>
          <a:endParaRPr lang="en-US"/>
        </a:p>
      </dgm:t>
    </dgm:pt>
    <dgm:pt modelId="{C986C848-2B24-C945-A5D9-D9D4639C1D9E}">
      <dgm:prSet phldrT="[Text]"/>
      <dgm:spPr/>
      <dgm:t>
        <a:bodyPr/>
        <a:lstStyle/>
        <a:p>
          <a:r>
            <a:rPr lang="en-US" dirty="0" smtClean="0"/>
            <a:t>Motivation</a:t>
          </a:r>
          <a:endParaRPr lang="en-US" dirty="0"/>
        </a:p>
      </dgm:t>
    </dgm:pt>
    <dgm:pt modelId="{A0F24DA7-3D94-B040-949B-3346A2EAE2F1}" type="parTrans" cxnId="{58B7373B-4B5C-094F-A17D-C65184E9C0F9}">
      <dgm:prSet/>
      <dgm:spPr/>
      <dgm:t>
        <a:bodyPr/>
        <a:lstStyle/>
        <a:p>
          <a:endParaRPr lang="en-US"/>
        </a:p>
      </dgm:t>
    </dgm:pt>
    <dgm:pt modelId="{38C55EEA-0315-E54D-BA01-B44C9AD433A7}" type="sibTrans" cxnId="{58B7373B-4B5C-094F-A17D-C65184E9C0F9}">
      <dgm:prSet/>
      <dgm:spPr/>
      <dgm:t>
        <a:bodyPr/>
        <a:lstStyle/>
        <a:p>
          <a:endParaRPr lang="en-US"/>
        </a:p>
      </dgm:t>
    </dgm:pt>
    <dgm:pt modelId="{BB35AC83-82A3-F349-BAF8-F23E304B1260}">
      <dgm:prSet phldrT="[Text]"/>
      <dgm:spPr/>
      <dgm:t>
        <a:bodyPr/>
        <a:lstStyle/>
        <a:p>
          <a:r>
            <a:rPr lang="en-US" dirty="0" smtClean="0"/>
            <a:t>Goal-Setting </a:t>
          </a:r>
          <a:endParaRPr lang="en-US" dirty="0"/>
        </a:p>
      </dgm:t>
    </dgm:pt>
    <dgm:pt modelId="{306A7FB7-531D-9F44-9B87-8F0F41E376E3}" type="parTrans" cxnId="{1CA77049-C073-0048-8F85-BB3F7D1E5893}">
      <dgm:prSet/>
      <dgm:spPr/>
      <dgm:t>
        <a:bodyPr/>
        <a:lstStyle/>
        <a:p>
          <a:endParaRPr lang="en-US"/>
        </a:p>
      </dgm:t>
    </dgm:pt>
    <dgm:pt modelId="{D068078B-5D40-824F-87E0-7E6C72AE005A}" type="sibTrans" cxnId="{1CA77049-C073-0048-8F85-BB3F7D1E5893}">
      <dgm:prSet/>
      <dgm:spPr/>
      <dgm:t>
        <a:bodyPr/>
        <a:lstStyle/>
        <a:p>
          <a:endParaRPr lang="en-US"/>
        </a:p>
      </dgm:t>
    </dgm:pt>
    <dgm:pt modelId="{56AD062F-BAE1-5944-9A91-1D9E422A8ACF}" type="pres">
      <dgm:prSet presAssocID="{73D5E054-B0F5-704A-9A1F-4E4338EC1535}" presName="diagram" presStyleCnt="0">
        <dgm:presLayoutVars>
          <dgm:dir/>
          <dgm:resizeHandles val="exact"/>
        </dgm:presLayoutVars>
      </dgm:prSet>
      <dgm:spPr/>
      <dgm:t>
        <a:bodyPr/>
        <a:lstStyle/>
        <a:p>
          <a:endParaRPr lang="en-US"/>
        </a:p>
      </dgm:t>
    </dgm:pt>
    <dgm:pt modelId="{D72A979E-F924-3049-B927-505236BB7A02}" type="pres">
      <dgm:prSet presAssocID="{D9AD9900-F630-2F47-A1DA-BEDC7A1968A0}" presName="node" presStyleLbl="node1" presStyleIdx="0" presStyleCnt="9">
        <dgm:presLayoutVars>
          <dgm:bulletEnabled val="1"/>
        </dgm:presLayoutVars>
      </dgm:prSet>
      <dgm:spPr/>
      <dgm:t>
        <a:bodyPr/>
        <a:lstStyle/>
        <a:p>
          <a:endParaRPr lang="en-US"/>
        </a:p>
      </dgm:t>
    </dgm:pt>
    <dgm:pt modelId="{72C14A2E-A1E7-E84D-BED7-5D2717E47527}" type="pres">
      <dgm:prSet presAssocID="{FE24E57B-921D-6E4B-BB63-2DB63D6C082D}" presName="sibTrans" presStyleCnt="0"/>
      <dgm:spPr/>
    </dgm:pt>
    <dgm:pt modelId="{40B80BBE-0E03-424B-B3A3-F65C9EA2C5ED}" type="pres">
      <dgm:prSet presAssocID="{B42E76EB-E195-364D-9D49-F0101626C0EB}" presName="node" presStyleLbl="node1" presStyleIdx="1" presStyleCnt="9">
        <dgm:presLayoutVars>
          <dgm:bulletEnabled val="1"/>
        </dgm:presLayoutVars>
      </dgm:prSet>
      <dgm:spPr/>
      <dgm:t>
        <a:bodyPr/>
        <a:lstStyle/>
        <a:p>
          <a:endParaRPr lang="en-US"/>
        </a:p>
      </dgm:t>
    </dgm:pt>
    <dgm:pt modelId="{F18C2FE0-1005-8A40-B1EB-414103C94535}" type="pres">
      <dgm:prSet presAssocID="{0E4B73F8-B564-2947-9962-A5F618222C4D}" presName="sibTrans" presStyleCnt="0"/>
      <dgm:spPr/>
    </dgm:pt>
    <dgm:pt modelId="{6490C6E5-95C2-ED4E-8234-A1D77A9C1229}" type="pres">
      <dgm:prSet presAssocID="{8A9330A0-A32D-C747-8CB8-E109F2D82F98}" presName="node" presStyleLbl="node1" presStyleIdx="2" presStyleCnt="9">
        <dgm:presLayoutVars>
          <dgm:bulletEnabled val="1"/>
        </dgm:presLayoutVars>
      </dgm:prSet>
      <dgm:spPr/>
      <dgm:t>
        <a:bodyPr/>
        <a:lstStyle/>
        <a:p>
          <a:endParaRPr lang="en-US"/>
        </a:p>
      </dgm:t>
    </dgm:pt>
    <dgm:pt modelId="{C41130AC-742D-FA45-AE6D-4E4C243514C5}" type="pres">
      <dgm:prSet presAssocID="{567EFC3C-1D6F-6143-AA7C-AAB2530B39CE}" presName="sibTrans" presStyleCnt="0"/>
      <dgm:spPr/>
    </dgm:pt>
    <dgm:pt modelId="{3F956EC8-0444-B149-81F3-EE94F89E6C9A}" type="pres">
      <dgm:prSet presAssocID="{AEC8B133-6328-6E4C-B67F-7A08C2DEB035}" presName="node" presStyleLbl="node1" presStyleIdx="3" presStyleCnt="9">
        <dgm:presLayoutVars>
          <dgm:bulletEnabled val="1"/>
        </dgm:presLayoutVars>
      </dgm:prSet>
      <dgm:spPr/>
      <dgm:t>
        <a:bodyPr/>
        <a:lstStyle/>
        <a:p>
          <a:endParaRPr lang="en-US"/>
        </a:p>
      </dgm:t>
    </dgm:pt>
    <dgm:pt modelId="{CA6773DE-CDA5-1044-953D-F5B4E597277C}" type="pres">
      <dgm:prSet presAssocID="{30AEDC2A-7B7A-1D40-9885-D25CA1CA2AF0}" presName="sibTrans" presStyleCnt="0"/>
      <dgm:spPr/>
    </dgm:pt>
    <dgm:pt modelId="{49E6541F-C66E-D241-8D38-2EA03B100287}" type="pres">
      <dgm:prSet presAssocID="{1BFDD0D0-929F-0E45-9107-9EE929945574}" presName="node" presStyleLbl="node1" presStyleIdx="4" presStyleCnt="9">
        <dgm:presLayoutVars>
          <dgm:bulletEnabled val="1"/>
        </dgm:presLayoutVars>
      </dgm:prSet>
      <dgm:spPr/>
      <dgm:t>
        <a:bodyPr/>
        <a:lstStyle/>
        <a:p>
          <a:endParaRPr lang="en-US"/>
        </a:p>
      </dgm:t>
    </dgm:pt>
    <dgm:pt modelId="{66DE10F2-9583-434E-9E1F-1C0D84135DCA}" type="pres">
      <dgm:prSet presAssocID="{0D4B7702-45BB-1D47-BFEB-DCC51DF3FF51}" presName="sibTrans" presStyleCnt="0"/>
      <dgm:spPr/>
    </dgm:pt>
    <dgm:pt modelId="{F3DD5E0B-FDF3-994F-81DB-1374808ED6FC}" type="pres">
      <dgm:prSet presAssocID="{A1889BA3-EAFA-BF4E-B6ED-21D89DF14691}" presName="node" presStyleLbl="node1" presStyleIdx="5" presStyleCnt="9">
        <dgm:presLayoutVars>
          <dgm:bulletEnabled val="1"/>
        </dgm:presLayoutVars>
      </dgm:prSet>
      <dgm:spPr/>
      <dgm:t>
        <a:bodyPr/>
        <a:lstStyle/>
        <a:p>
          <a:endParaRPr lang="en-US"/>
        </a:p>
      </dgm:t>
    </dgm:pt>
    <dgm:pt modelId="{6EBB6290-F6BB-2241-A125-98C6CE263190}" type="pres">
      <dgm:prSet presAssocID="{A2B5FEAA-A7AF-944A-BC7C-3B21829294CF}" presName="sibTrans" presStyleCnt="0"/>
      <dgm:spPr/>
    </dgm:pt>
    <dgm:pt modelId="{969DD9CE-F251-DD45-A32B-14DE6A02D6B4}" type="pres">
      <dgm:prSet presAssocID="{BB35AC83-82A3-F349-BAF8-F23E304B1260}" presName="node" presStyleLbl="node1" presStyleIdx="6" presStyleCnt="9">
        <dgm:presLayoutVars>
          <dgm:bulletEnabled val="1"/>
        </dgm:presLayoutVars>
      </dgm:prSet>
      <dgm:spPr/>
      <dgm:t>
        <a:bodyPr/>
        <a:lstStyle/>
        <a:p>
          <a:endParaRPr lang="en-US"/>
        </a:p>
      </dgm:t>
    </dgm:pt>
    <dgm:pt modelId="{178CF51F-5311-7443-AAE0-E0C014428226}" type="pres">
      <dgm:prSet presAssocID="{D068078B-5D40-824F-87E0-7E6C72AE005A}" presName="sibTrans" presStyleCnt="0"/>
      <dgm:spPr/>
    </dgm:pt>
    <dgm:pt modelId="{9CFCE0A0-0440-5043-A605-E69F494F10FE}" type="pres">
      <dgm:prSet presAssocID="{A89BC72C-C83C-0F43-8375-5711EB9A01A5}" presName="node" presStyleLbl="node1" presStyleIdx="7" presStyleCnt="9">
        <dgm:presLayoutVars>
          <dgm:bulletEnabled val="1"/>
        </dgm:presLayoutVars>
      </dgm:prSet>
      <dgm:spPr/>
      <dgm:t>
        <a:bodyPr/>
        <a:lstStyle/>
        <a:p>
          <a:endParaRPr lang="en-US"/>
        </a:p>
      </dgm:t>
    </dgm:pt>
    <dgm:pt modelId="{9B1BF880-61F0-F34F-B325-C99ACDAF196F}" type="pres">
      <dgm:prSet presAssocID="{2ED5C296-A165-A042-AE8D-2DD7488BFB8E}" presName="sibTrans" presStyleCnt="0"/>
      <dgm:spPr/>
    </dgm:pt>
    <dgm:pt modelId="{0A67F4CA-B903-4C49-902F-8CA977D8A4E8}" type="pres">
      <dgm:prSet presAssocID="{C986C848-2B24-C945-A5D9-D9D4639C1D9E}" presName="node" presStyleLbl="node1" presStyleIdx="8" presStyleCnt="9">
        <dgm:presLayoutVars>
          <dgm:bulletEnabled val="1"/>
        </dgm:presLayoutVars>
      </dgm:prSet>
      <dgm:spPr/>
      <dgm:t>
        <a:bodyPr/>
        <a:lstStyle/>
        <a:p>
          <a:endParaRPr lang="en-US"/>
        </a:p>
      </dgm:t>
    </dgm:pt>
  </dgm:ptLst>
  <dgm:cxnLst>
    <dgm:cxn modelId="{5A5AC91D-00BB-1644-9A76-92F5577F81A8}" srcId="{73D5E054-B0F5-704A-9A1F-4E4338EC1535}" destId="{D9AD9900-F630-2F47-A1DA-BEDC7A1968A0}" srcOrd="0" destOrd="0" parTransId="{246EE36B-B5F0-C449-9020-9631A505F87B}" sibTransId="{FE24E57B-921D-6E4B-BB63-2DB63D6C082D}"/>
    <dgm:cxn modelId="{320B377A-935B-CF4B-BC4C-E151B87A3433}" srcId="{73D5E054-B0F5-704A-9A1F-4E4338EC1535}" destId="{A89BC72C-C83C-0F43-8375-5711EB9A01A5}" srcOrd="7" destOrd="0" parTransId="{9CC42540-2105-0D47-8C5E-41DA36FBAB7E}" sibTransId="{2ED5C296-A165-A042-AE8D-2DD7488BFB8E}"/>
    <dgm:cxn modelId="{58B7373B-4B5C-094F-A17D-C65184E9C0F9}" srcId="{73D5E054-B0F5-704A-9A1F-4E4338EC1535}" destId="{C986C848-2B24-C945-A5D9-D9D4639C1D9E}" srcOrd="8" destOrd="0" parTransId="{A0F24DA7-3D94-B040-949B-3346A2EAE2F1}" sibTransId="{38C55EEA-0315-E54D-BA01-B44C9AD433A7}"/>
    <dgm:cxn modelId="{87743EDE-AD45-8245-AED5-F81981922F95}" srcId="{73D5E054-B0F5-704A-9A1F-4E4338EC1535}" destId="{AEC8B133-6328-6E4C-B67F-7A08C2DEB035}" srcOrd="3" destOrd="0" parTransId="{2EF58443-2D28-F444-A6B6-3A826221A6CC}" sibTransId="{30AEDC2A-7B7A-1D40-9885-D25CA1CA2AF0}"/>
    <dgm:cxn modelId="{529D9CEF-5092-774F-B862-10260ACCE214}" type="presOf" srcId="{BB35AC83-82A3-F349-BAF8-F23E304B1260}" destId="{969DD9CE-F251-DD45-A32B-14DE6A02D6B4}" srcOrd="0" destOrd="0" presId="urn:microsoft.com/office/officeart/2005/8/layout/default"/>
    <dgm:cxn modelId="{429ECC3C-C4EB-6140-A324-52742398E254}" type="presOf" srcId="{B42E76EB-E195-364D-9D49-F0101626C0EB}" destId="{40B80BBE-0E03-424B-B3A3-F65C9EA2C5ED}" srcOrd="0" destOrd="0" presId="urn:microsoft.com/office/officeart/2005/8/layout/default"/>
    <dgm:cxn modelId="{83C5A499-E6C2-EA4E-89C5-6925D25F5B1F}" type="presOf" srcId="{1BFDD0D0-929F-0E45-9107-9EE929945574}" destId="{49E6541F-C66E-D241-8D38-2EA03B100287}" srcOrd="0" destOrd="0" presId="urn:microsoft.com/office/officeart/2005/8/layout/default"/>
    <dgm:cxn modelId="{D45905A6-35FB-164B-B4A9-E951B50F631A}" type="presOf" srcId="{A89BC72C-C83C-0F43-8375-5711EB9A01A5}" destId="{9CFCE0A0-0440-5043-A605-E69F494F10FE}" srcOrd="0" destOrd="0" presId="urn:microsoft.com/office/officeart/2005/8/layout/default"/>
    <dgm:cxn modelId="{121C39FE-31D0-194F-BD7A-2D0FAB97893A}" type="presOf" srcId="{8A9330A0-A32D-C747-8CB8-E109F2D82F98}" destId="{6490C6E5-95C2-ED4E-8234-A1D77A9C1229}" srcOrd="0" destOrd="0" presId="urn:microsoft.com/office/officeart/2005/8/layout/default"/>
    <dgm:cxn modelId="{4FFB0402-F37D-8F41-8F81-A14727526A14}" srcId="{73D5E054-B0F5-704A-9A1F-4E4338EC1535}" destId="{B42E76EB-E195-364D-9D49-F0101626C0EB}" srcOrd="1" destOrd="0" parTransId="{81679989-10C5-D745-A8DB-D98ECCBC3835}" sibTransId="{0E4B73F8-B564-2947-9962-A5F618222C4D}"/>
    <dgm:cxn modelId="{5B11BC34-CC53-F345-A536-83C6D0CCF7B0}" type="presOf" srcId="{A1889BA3-EAFA-BF4E-B6ED-21D89DF14691}" destId="{F3DD5E0B-FDF3-994F-81DB-1374808ED6FC}" srcOrd="0" destOrd="0" presId="urn:microsoft.com/office/officeart/2005/8/layout/default"/>
    <dgm:cxn modelId="{1CA77049-C073-0048-8F85-BB3F7D1E5893}" srcId="{73D5E054-B0F5-704A-9A1F-4E4338EC1535}" destId="{BB35AC83-82A3-F349-BAF8-F23E304B1260}" srcOrd="6" destOrd="0" parTransId="{306A7FB7-531D-9F44-9B87-8F0F41E376E3}" sibTransId="{D068078B-5D40-824F-87E0-7E6C72AE005A}"/>
    <dgm:cxn modelId="{8A99FF08-C422-8348-A17A-AD6598432986}" srcId="{73D5E054-B0F5-704A-9A1F-4E4338EC1535}" destId="{8A9330A0-A32D-C747-8CB8-E109F2D82F98}" srcOrd="2" destOrd="0" parTransId="{F08514FD-08B9-8C42-AD87-E79098DC36C0}" sibTransId="{567EFC3C-1D6F-6143-AA7C-AAB2530B39CE}"/>
    <dgm:cxn modelId="{4C20F90E-C9C9-484E-A476-E80A2FD170DF}" type="presOf" srcId="{73D5E054-B0F5-704A-9A1F-4E4338EC1535}" destId="{56AD062F-BAE1-5944-9A91-1D9E422A8ACF}" srcOrd="0" destOrd="0" presId="urn:microsoft.com/office/officeart/2005/8/layout/default"/>
    <dgm:cxn modelId="{A06F7521-619E-B044-9E07-54195E8F74FF}" type="presOf" srcId="{AEC8B133-6328-6E4C-B67F-7A08C2DEB035}" destId="{3F956EC8-0444-B149-81F3-EE94F89E6C9A}" srcOrd="0" destOrd="0" presId="urn:microsoft.com/office/officeart/2005/8/layout/default"/>
    <dgm:cxn modelId="{9A4DED4E-267A-A342-A772-DCA0A6E93685}" type="presOf" srcId="{C986C848-2B24-C945-A5D9-D9D4639C1D9E}" destId="{0A67F4CA-B903-4C49-902F-8CA977D8A4E8}" srcOrd="0" destOrd="0" presId="urn:microsoft.com/office/officeart/2005/8/layout/default"/>
    <dgm:cxn modelId="{3FDC3CDE-33C7-854C-9A5D-0586DDD07996}" srcId="{73D5E054-B0F5-704A-9A1F-4E4338EC1535}" destId="{1BFDD0D0-929F-0E45-9107-9EE929945574}" srcOrd="4" destOrd="0" parTransId="{03648E50-D16F-4A43-AE3F-1A8424813B5E}" sibTransId="{0D4B7702-45BB-1D47-BFEB-DCC51DF3FF51}"/>
    <dgm:cxn modelId="{508D8C17-5D99-A64F-A9D0-CAE58D0EAE96}" srcId="{73D5E054-B0F5-704A-9A1F-4E4338EC1535}" destId="{A1889BA3-EAFA-BF4E-B6ED-21D89DF14691}" srcOrd="5" destOrd="0" parTransId="{9905FC71-F9C1-7D47-B495-062E467F8997}" sibTransId="{A2B5FEAA-A7AF-944A-BC7C-3B21829294CF}"/>
    <dgm:cxn modelId="{C26E2440-5BDC-EA4A-BCF7-FC3C8267057C}" type="presOf" srcId="{D9AD9900-F630-2F47-A1DA-BEDC7A1968A0}" destId="{D72A979E-F924-3049-B927-505236BB7A02}" srcOrd="0" destOrd="0" presId="urn:microsoft.com/office/officeart/2005/8/layout/default"/>
    <dgm:cxn modelId="{10A2548A-4420-8D45-BBA5-77C3F042CF39}" type="presParOf" srcId="{56AD062F-BAE1-5944-9A91-1D9E422A8ACF}" destId="{D72A979E-F924-3049-B927-505236BB7A02}" srcOrd="0" destOrd="0" presId="urn:microsoft.com/office/officeart/2005/8/layout/default"/>
    <dgm:cxn modelId="{0A57C5A1-20F0-3147-B8A2-150EA319FDC9}" type="presParOf" srcId="{56AD062F-BAE1-5944-9A91-1D9E422A8ACF}" destId="{72C14A2E-A1E7-E84D-BED7-5D2717E47527}" srcOrd="1" destOrd="0" presId="urn:microsoft.com/office/officeart/2005/8/layout/default"/>
    <dgm:cxn modelId="{B87974C9-6F38-C74A-B42A-ADA1E07C14B7}" type="presParOf" srcId="{56AD062F-BAE1-5944-9A91-1D9E422A8ACF}" destId="{40B80BBE-0E03-424B-B3A3-F65C9EA2C5ED}" srcOrd="2" destOrd="0" presId="urn:microsoft.com/office/officeart/2005/8/layout/default"/>
    <dgm:cxn modelId="{6E76EF0D-AF20-3B46-AE6B-15D864315FD9}" type="presParOf" srcId="{56AD062F-BAE1-5944-9A91-1D9E422A8ACF}" destId="{F18C2FE0-1005-8A40-B1EB-414103C94535}" srcOrd="3" destOrd="0" presId="urn:microsoft.com/office/officeart/2005/8/layout/default"/>
    <dgm:cxn modelId="{8A1D1D50-74D6-3545-9C1B-1CB4066B7CDA}" type="presParOf" srcId="{56AD062F-BAE1-5944-9A91-1D9E422A8ACF}" destId="{6490C6E5-95C2-ED4E-8234-A1D77A9C1229}" srcOrd="4" destOrd="0" presId="urn:microsoft.com/office/officeart/2005/8/layout/default"/>
    <dgm:cxn modelId="{8A90CB98-B163-0144-9ADE-736DDB6B2FEC}" type="presParOf" srcId="{56AD062F-BAE1-5944-9A91-1D9E422A8ACF}" destId="{C41130AC-742D-FA45-AE6D-4E4C243514C5}" srcOrd="5" destOrd="0" presId="urn:microsoft.com/office/officeart/2005/8/layout/default"/>
    <dgm:cxn modelId="{EB148BB3-6A06-0C46-ACC7-1ADD13E3B2C5}" type="presParOf" srcId="{56AD062F-BAE1-5944-9A91-1D9E422A8ACF}" destId="{3F956EC8-0444-B149-81F3-EE94F89E6C9A}" srcOrd="6" destOrd="0" presId="urn:microsoft.com/office/officeart/2005/8/layout/default"/>
    <dgm:cxn modelId="{DBD86983-78A3-E748-B5E0-E7E7EB702514}" type="presParOf" srcId="{56AD062F-BAE1-5944-9A91-1D9E422A8ACF}" destId="{CA6773DE-CDA5-1044-953D-F5B4E597277C}" srcOrd="7" destOrd="0" presId="urn:microsoft.com/office/officeart/2005/8/layout/default"/>
    <dgm:cxn modelId="{66D32F4F-E5F7-654C-8AD8-0D9789D199B7}" type="presParOf" srcId="{56AD062F-BAE1-5944-9A91-1D9E422A8ACF}" destId="{49E6541F-C66E-D241-8D38-2EA03B100287}" srcOrd="8" destOrd="0" presId="urn:microsoft.com/office/officeart/2005/8/layout/default"/>
    <dgm:cxn modelId="{F184886D-4659-5248-ACCC-B00E9B49990D}" type="presParOf" srcId="{56AD062F-BAE1-5944-9A91-1D9E422A8ACF}" destId="{66DE10F2-9583-434E-9E1F-1C0D84135DCA}" srcOrd="9" destOrd="0" presId="urn:microsoft.com/office/officeart/2005/8/layout/default"/>
    <dgm:cxn modelId="{656D64D7-A912-AA46-A471-9C14DD88EBCD}" type="presParOf" srcId="{56AD062F-BAE1-5944-9A91-1D9E422A8ACF}" destId="{F3DD5E0B-FDF3-994F-81DB-1374808ED6FC}" srcOrd="10" destOrd="0" presId="urn:microsoft.com/office/officeart/2005/8/layout/default"/>
    <dgm:cxn modelId="{B05631E0-D11C-8140-9A39-317B6BABA306}" type="presParOf" srcId="{56AD062F-BAE1-5944-9A91-1D9E422A8ACF}" destId="{6EBB6290-F6BB-2241-A125-98C6CE263190}" srcOrd="11" destOrd="0" presId="urn:microsoft.com/office/officeart/2005/8/layout/default"/>
    <dgm:cxn modelId="{10AB7344-2F30-274A-A831-F41B654E7A61}" type="presParOf" srcId="{56AD062F-BAE1-5944-9A91-1D9E422A8ACF}" destId="{969DD9CE-F251-DD45-A32B-14DE6A02D6B4}" srcOrd="12" destOrd="0" presId="urn:microsoft.com/office/officeart/2005/8/layout/default"/>
    <dgm:cxn modelId="{EAC3C346-4711-B341-8EDB-2A43BE85277D}" type="presParOf" srcId="{56AD062F-BAE1-5944-9A91-1D9E422A8ACF}" destId="{178CF51F-5311-7443-AAE0-E0C014428226}" srcOrd="13" destOrd="0" presId="urn:microsoft.com/office/officeart/2005/8/layout/default"/>
    <dgm:cxn modelId="{66EADC76-3CE9-DA41-B359-5F8FD2C0FBF1}" type="presParOf" srcId="{56AD062F-BAE1-5944-9A91-1D9E422A8ACF}" destId="{9CFCE0A0-0440-5043-A605-E69F494F10FE}" srcOrd="14" destOrd="0" presId="urn:microsoft.com/office/officeart/2005/8/layout/default"/>
    <dgm:cxn modelId="{1DB5E332-BD0D-D247-88CE-CEF67E868945}" type="presParOf" srcId="{56AD062F-BAE1-5944-9A91-1D9E422A8ACF}" destId="{9B1BF880-61F0-F34F-B325-C99ACDAF196F}" srcOrd="15" destOrd="0" presId="urn:microsoft.com/office/officeart/2005/8/layout/default"/>
    <dgm:cxn modelId="{2FA3B603-D586-F140-AB79-BCC5CE34C53C}" type="presParOf" srcId="{56AD062F-BAE1-5944-9A91-1D9E422A8ACF}" destId="{0A67F4CA-B903-4C49-902F-8CA977D8A4E8}"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373EA-C2D0-6A48-A7E0-5B8C83908E86}">
      <dsp:nvSpPr>
        <dsp:cNvPr id="0" name=""/>
        <dsp:cNvSpPr/>
      </dsp:nvSpPr>
      <dsp:spPr>
        <a:xfrm>
          <a:off x="2628404" y="2192761"/>
          <a:ext cx="114803" cy="628900"/>
        </a:xfrm>
        <a:custGeom>
          <a:avLst/>
          <a:gdLst/>
          <a:ahLst/>
          <a:cxnLst/>
          <a:rect l="0" t="0" r="0" b="0"/>
          <a:pathLst>
            <a:path>
              <a:moveTo>
                <a:pt x="0" y="0"/>
              </a:moveTo>
              <a:lnTo>
                <a:pt x="0" y="628900"/>
              </a:lnTo>
              <a:lnTo>
                <a:pt x="114803" y="628900"/>
              </a:lnTo>
            </a:path>
          </a:pathLst>
        </a:custGeom>
        <a:noFill/>
        <a:ln w="12700" cap="rnd"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FAAA28-B1CC-3E4B-9E13-0A2D8F9AFFB6}">
      <dsp:nvSpPr>
        <dsp:cNvPr id="0" name=""/>
        <dsp:cNvSpPr/>
      </dsp:nvSpPr>
      <dsp:spPr>
        <a:xfrm>
          <a:off x="1790203" y="3183360"/>
          <a:ext cx="114803" cy="730458"/>
        </a:xfrm>
        <a:custGeom>
          <a:avLst/>
          <a:gdLst/>
          <a:ahLst/>
          <a:cxnLst/>
          <a:rect l="0" t="0" r="0" b="0"/>
          <a:pathLst>
            <a:path>
              <a:moveTo>
                <a:pt x="0" y="0"/>
              </a:moveTo>
              <a:lnTo>
                <a:pt x="0" y="730458"/>
              </a:lnTo>
              <a:lnTo>
                <a:pt x="114803" y="730458"/>
              </a:lnTo>
            </a:path>
          </a:pathLst>
        </a:custGeom>
        <a:noFill/>
        <a:ln w="12700" cap="rnd"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A8F2E2B-30E3-1944-9F30-7B31026BB56E}">
      <dsp:nvSpPr>
        <dsp:cNvPr id="0" name=""/>
        <dsp:cNvSpPr/>
      </dsp:nvSpPr>
      <dsp:spPr>
        <a:xfrm>
          <a:off x="1675400" y="3183360"/>
          <a:ext cx="114803" cy="730458"/>
        </a:xfrm>
        <a:custGeom>
          <a:avLst/>
          <a:gdLst/>
          <a:ahLst/>
          <a:cxnLst/>
          <a:rect l="0" t="0" r="0" b="0"/>
          <a:pathLst>
            <a:path>
              <a:moveTo>
                <a:pt x="114803" y="0"/>
              </a:moveTo>
              <a:lnTo>
                <a:pt x="114803" y="730458"/>
              </a:lnTo>
              <a:lnTo>
                <a:pt x="0" y="730458"/>
              </a:lnTo>
            </a:path>
          </a:pathLst>
        </a:custGeom>
        <a:noFill/>
        <a:ln w="12700" cap="rnd"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33AD463-E37B-B44F-B88E-62A28BDFB3FC}">
      <dsp:nvSpPr>
        <dsp:cNvPr id="0" name=""/>
        <dsp:cNvSpPr/>
      </dsp:nvSpPr>
      <dsp:spPr>
        <a:xfrm>
          <a:off x="2513601" y="2192761"/>
          <a:ext cx="114803" cy="628900"/>
        </a:xfrm>
        <a:custGeom>
          <a:avLst/>
          <a:gdLst/>
          <a:ahLst/>
          <a:cxnLst/>
          <a:rect l="0" t="0" r="0" b="0"/>
          <a:pathLst>
            <a:path>
              <a:moveTo>
                <a:pt x="114803" y="0"/>
              </a:moveTo>
              <a:lnTo>
                <a:pt x="114803" y="628900"/>
              </a:lnTo>
              <a:lnTo>
                <a:pt x="0" y="628900"/>
              </a:lnTo>
            </a:path>
          </a:pathLst>
        </a:custGeom>
        <a:noFill/>
        <a:ln w="12700" cap="rnd"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A36DC88-8205-8E49-A364-E967F4AE0434}">
      <dsp:nvSpPr>
        <dsp:cNvPr id="0" name=""/>
        <dsp:cNvSpPr/>
      </dsp:nvSpPr>
      <dsp:spPr>
        <a:xfrm>
          <a:off x="1602177" y="1193843"/>
          <a:ext cx="302828" cy="637219"/>
        </a:xfrm>
        <a:custGeom>
          <a:avLst/>
          <a:gdLst/>
          <a:ahLst/>
          <a:cxnLst/>
          <a:rect l="0" t="0" r="0" b="0"/>
          <a:pathLst>
            <a:path>
              <a:moveTo>
                <a:pt x="0" y="0"/>
              </a:moveTo>
              <a:lnTo>
                <a:pt x="0" y="637219"/>
              </a:lnTo>
              <a:lnTo>
                <a:pt x="302828" y="637219"/>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698CBC4-4C70-D34A-A87A-5150C1CE2193}">
      <dsp:nvSpPr>
        <dsp:cNvPr id="0" name=""/>
        <dsp:cNvSpPr/>
      </dsp:nvSpPr>
      <dsp:spPr>
        <a:xfrm>
          <a:off x="1450264" y="1193843"/>
          <a:ext cx="151913" cy="637219"/>
        </a:xfrm>
        <a:custGeom>
          <a:avLst/>
          <a:gdLst/>
          <a:ahLst/>
          <a:cxnLst/>
          <a:rect l="0" t="0" r="0" b="0"/>
          <a:pathLst>
            <a:path>
              <a:moveTo>
                <a:pt x="151913" y="0"/>
              </a:moveTo>
              <a:lnTo>
                <a:pt x="151913" y="637219"/>
              </a:lnTo>
              <a:lnTo>
                <a:pt x="0" y="637219"/>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034883-5E0A-2142-A732-B41175D832D9}">
      <dsp:nvSpPr>
        <dsp:cNvPr id="0" name=""/>
        <dsp:cNvSpPr/>
      </dsp:nvSpPr>
      <dsp:spPr>
        <a:xfrm>
          <a:off x="878779" y="470445"/>
          <a:ext cx="1446795" cy="723397"/>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23 initially interested</a:t>
          </a:r>
          <a:endParaRPr lang="en-US" sz="1700" kern="1200" dirty="0"/>
        </a:p>
      </dsp:txBody>
      <dsp:txXfrm>
        <a:off x="878779" y="470445"/>
        <a:ext cx="1446795" cy="723397"/>
      </dsp:txXfrm>
    </dsp:sp>
    <dsp:sp modelId="{14C30223-21FF-814A-9A78-D51F0FCA5336}">
      <dsp:nvSpPr>
        <dsp:cNvPr id="0" name=""/>
        <dsp:cNvSpPr/>
      </dsp:nvSpPr>
      <dsp:spPr>
        <a:xfrm>
          <a:off x="3468" y="1469363"/>
          <a:ext cx="1446795" cy="723397"/>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8 ineligible</a:t>
          </a:r>
          <a:endParaRPr lang="en-US" sz="1700" kern="1200" dirty="0"/>
        </a:p>
      </dsp:txBody>
      <dsp:txXfrm>
        <a:off x="3468" y="1469363"/>
        <a:ext cx="1446795" cy="723397"/>
      </dsp:txXfrm>
    </dsp:sp>
    <dsp:sp modelId="{B74A93FD-01E5-E047-8164-499464B673BA}">
      <dsp:nvSpPr>
        <dsp:cNvPr id="0" name=""/>
        <dsp:cNvSpPr/>
      </dsp:nvSpPr>
      <dsp:spPr>
        <a:xfrm>
          <a:off x="1905006" y="1469363"/>
          <a:ext cx="1446795" cy="723397"/>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15 eligible</a:t>
          </a:r>
          <a:endParaRPr lang="en-US" sz="1700" kern="1200" dirty="0"/>
        </a:p>
      </dsp:txBody>
      <dsp:txXfrm>
        <a:off x="1905006" y="1469363"/>
        <a:ext cx="1446795" cy="723397"/>
      </dsp:txXfrm>
    </dsp:sp>
    <dsp:sp modelId="{2ACC2353-295A-0145-89D8-C4FF057EC9F5}">
      <dsp:nvSpPr>
        <dsp:cNvPr id="0" name=""/>
        <dsp:cNvSpPr/>
      </dsp:nvSpPr>
      <dsp:spPr>
        <a:xfrm>
          <a:off x="1066805" y="2459962"/>
          <a:ext cx="1446795" cy="723397"/>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13 enrolled</a:t>
          </a:r>
          <a:endParaRPr lang="en-US" sz="1700" kern="1200" dirty="0"/>
        </a:p>
      </dsp:txBody>
      <dsp:txXfrm>
        <a:off x="1066805" y="2459962"/>
        <a:ext cx="1446795" cy="723397"/>
      </dsp:txXfrm>
    </dsp:sp>
    <dsp:sp modelId="{B53B35E9-8236-9D48-97F1-2624AE953BBC}">
      <dsp:nvSpPr>
        <dsp:cNvPr id="0" name=""/>
        <dsp:cNvSpPr/>
      </dsp:nvSpPr>
      <dsp:spPr>
        <a:xfrm>
          <a:off x="228604" y="3552119"/>
          <a:ext cx="1446795" cy="723397"/>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10 completed study</a:t>
          </a:r>
          <a:endParaRPr lang="en-US" sz="1700" kern="1200" dirty="0"/>
        </a:p>
      </dsp:txBody>
      <dsp:txXfrm>
        <a:off x="228604" y="3552119"/>
        <a:ext cx="1446795" cy="723397"/>
      </dsp:txXfrm>
    </dsp:sp>
    <dsp:sp modelId="{0B8C579F-77DF-674A-BCFC-06C0BFDCAA11}">
      <dsp:nvSpPr>
        <dsp:cNvPr id="0" name=""/>
        <dsp:cNvSpPr/>
      </dsp:nvSpPr>
      <dsp:spPr>
        <a:xfrm>
          <a:off x="1905006" y="3552119"/>
          <a:ext cx="1446795" cy="723397"/>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3 dropped out of study</a:t>
          </a:r>
          <a:endParaRPr lang="en-US" sz="1700" kern="1200" dirty="0"/>
        </a:p>
      </dsp:txBody>
      <dsp:txXfrm>
        <a:off x="1905006" y="3552119"/>
        <a:ext cx="1446795" cy="723397"/>
      </dsp:txXfrm>
    </dsp:sp>
    <dsp:sp modelId="{903B2AB7-CE74-0D4A-8A8C-77086CE6459F}">
      <dsp:nvSpPr>
        <dsp:cNvPr id="0" name=""/>
        <dsp:cNvSpPr/>
      </dsp:nvSpPr>
      <dsp:spPr>
        <a:xfrm>
          <a:off x="2743207" y="2459962"/>
          <a:ext cx="1446795" cy="723397"/>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2 did not enroll in study</a:t>
          </a:r>
          <a:endParaRPr lang="en-US" sz="1700" kern="1200" dirty="0"/>
        </a:p>
      </dsp:txBody>
      <dsp:txXfrm>
        <a:off x="2743207" y="2459962"/>
        <a:ext cx="1446795" cy="723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67D97-3027-4440-9B5F-A86C85C678C9}">
      <dsp:nvSpPr>
        <dsp:cNvPr id="0" name=""/>
        <dsp:cNvSpPr/>
      </dsp:nvSpPr>
      <dsp:spPr>
        <a:xfrm>
          <a:off x="3694" y="475471"/>
          <a:ext cx="3230962" cy="1292385"/>
        </a:xfrm>
        <a:prstGeom prst="homePlat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lang="en-US" sz="2400" kern="1200" dirty="0" smtClean="0"/>
            <a:t>1) </a:t>
          </a:r>
        </a:p>
        <a:p>
          <a:pPr lvl="0" algn="ctr" defTabSz="1066800">
            <a:lnSpc>
              <a:spcPct val="90000"/>
            </a:lnSpc>
            <a:spcBef>
              <a:spcPct val="0"/>
            </a:spcBef>
            <a:spcAft>
              <a:spcPct val="35000"/>
            </a:spcAft>
          </a:pPr>
          <a:r>
            <a:rPr lang="en-US" sz="2400" kern="1200" dirty="0" smtClean="0"/>
            <a:t>Screening</a:t>
          </a:r>
          <a:endParaRPr lang="en-US" sz="2400" kern="1200" dirty="0"/>
        </a:p>
      </dsp:txBody>
      <dsp:txXfrm>
        <a:off x="3694" y="475471"/>
        <a:ext cx="2907866" cy="1292385"/>
      </dsp:txXfrm>
    </dsp:sp>
    <dsp:sp modelId="{FE6F0302-1A2E-0F42-AA43-F75392E7DCCF}">
      <dsp:nvSpPr>
        <dsp:cNvPr id="0" name=""/>
        <dsp:cNvSpPr/>
      </dsp:nvSpPr>
      <dsp:spPr>
        <a:xfrm>
          <a:off x="2588465" y="475471"/>
          <a:ext cx="3230962" cy="1292385"/>
        </a:xfrm>
        <a:prstGeom prst="chevron">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kern="1200" dirty="0" smtClean="0"/>
            <a:t>2) </a:t>
          </a:r>
        </a:p>
        <a:p>
          <a:pPr lvl="0" algn="ctr" defTabSz="1066800">
            <a:lnSpc>
              <a:spcPct val="90000"/>
            </a:lnSpc>
            <a:spcBef>
              <a:spcPct val="0"/>
            </a:spcBef>
            <a:spcAft>
              <a:spcPct val="35000"/>
            </a:spcAft>
          </a:pPr>
          <a:r>
            <a:rPr lang="en-US" sz="2400" kern="1200" dirty="0" smtClean="0"/>
            <a:t>In-Person Appointment</a:t>
          </a:r>
          <a:endParaRPr lang="en-US" sz="2400" kern="1200" dirty="0"/>
        </a:p>
      </dsp:txBody>
      <dsp:txXfrm>
        <a:off x="3234658" y="475471"/>
        <a:ext cx="1938577" cy="1292385"/>
      </dsp:txXfrm>
    </dsp:sp>
    <dsp:sp modelId="{CD2A5974-2503-F14C-9149-5C3B2BFBD3FB}">
      <dsp:nvSpPr>
        <dsp:cNvPr id="0" name=""/>
        <dsp:cNvSpPr/>
      </dsp:nvSpPr>
      <dsp:spPr>
        <a:xfrm>
          <a:off x="5173235" y="475471"/>
          <a:ext cx="3230962" cy="1292385"/>
        </a:xfrm>
        <a:prstGeom prst="chevron">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kern="1200" dirty="0" smtClean="0"/>
            <a:t>3) Intervention</a:t>
          </a:r>
          <a:endParaRPr lang="en-US" sz="2400" kern="1200" dirty="0"/>
        </a:p>
      </dsp:txBody>
      <dsp:txXfrm>
        <a:off x="5819428" y="475471"/>
        <a:ext cx="1938577" cy="1292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F3ADB-F411-E240-B505-D5E6F1B83934}">
      <dsp:nvSpPr>
        <dsp:cNvPr id="0" name=""/>
        <dsp:cNvSpPr/>
      </dsp:nvSpPr>
      <dsp:spPr>
        <a:xfrm>
          <a:off x="1114639" y="206369"/>
          <a:ext cx="3399472" cy="1180592"/>
        </a:xfrm>
        <a:prstGeom prst="ellipse">
          <a:avLst/>
        </a:prstGeom>
        <a:solidFill>
          <a:schemeClr val="accent1">
            <a:alpha val="36000"/>
          </a:schemeClr>
        </a:solidFill>
        <a:ln>
          <a:noFill/>
        </a:ln>
        <a:effectLst/>
      </dsp:spPr>
      <dsp:style>
        <a:lnRef idx="0">
          <a:scrgbClr r="0" g="0" b="0"/>
        </a:lnRef>
        <a:fillRef idx="1">
          <a:scrgbClr r="0" g="0" b="0"/>
        </a:fillRef>
        <a:effectRef idx="0">
          <a:scrgbClr r="0" g="0" b="0"/>
        </a:effectRef>
        <a:fontRef idx="minor"/>
      </dsp:style>
    </dsp:sp>
    <dsp:sp modelId="{69E5CE15-B8BB-1244-860A-63BE7DF3325A}">
      <dsp:nvSpPr>
        <dsp:cNvPr id="0" name=""/>
        <dsp:cNvSpPr/>
      </dsp:nvSpPr>
      <dsp:spPr>
        <a:xfrm>
          <a:off x="2337477" y="2901304"/>
          <a:ext cx="964336" cy="813507"/>
        </a:xfrm>
        <a:prstGeom prst="downArrow">
          <a:avLst/>
        </a:prstGeom>
        <a:solidFill>
          <a:schemeClr val="accent2"/>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dsp:style>
    </dsp:sp>
    <dsp:sp modelId="{EC6FB5EA-9EF3-0948-ACFC-465221476629}">
      <dsp:nvSpPr>
        <dsp:cNvPr id="0" name=""/>
        <dsp:cNvSpPr/>
      </dsp:nvSpPr>
      <dsp:spPr>
        <a:xfrm>
          <a:off x="393545" y="3434550"/>
          <a:ext cx="4852201" cy="790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Weekly Phone-Coach Session</a:t>
          </a:r>
          <a:endParaRPr lang="en-US" sz="2700" kern="1200" dirty="0"/>
        </a:p>
      </dsp:txBody>
      <dsp:txXfrm>
        <a:off x="393545" y="3434550"/>
        <a:ext cx="4852201" cy="790575"/>
      </dsp:txXfrm>
    </dsp:sp>
    <dsp:sp modelId="{AA86D948-BD50-544C-98F3-4E979FC32B18}">
      <dsp:nvSpPr>
        <dsp:cNvPr id="0" name=""/>
        <dsp:cNvSpPr/>
      </dsp:nvSpPr>
      <dsp:spPr>
        <a:xfrm>
          <a:off x="2350571" y="1478141"/>
          <a:ext cx="1185862" cy="1185862"/>
        </a:xfrm>
        <a:prstGeom prst="ellipse">
          <a:avLst/>
        </a:prstGeom>
        <a:solidFill>
          <a:schemeClr val="accent1">
            <a:alpha val="6000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QUIZ</a:t>
          </a:r>
          <a:endParaRPr lang="en-US" sz="1500" kern="1200" dirty="0"/>
        </a:p>
      </dsp:txBody>
      <dsp:txXfrm>
        <a:off x="2524236" y="1651806"/>
        <a:ext cx="838532" cy="838532"/>
      </dsp:txXfrm>
    </dsp:sp>
    <dsp:sp modelId="{CA554A4C-6AD0-A649-A85A-E7ED516F36A6}">
      <dsp:nvSpPr>
        <dsp:cNvPr id="0" name=""/>
        <dsp:cNvSpPr/>
      </dsp:nvSpPr>
      <dsp:spPr>
        <a:xfrm>
          <a:off x="1502020" y="588480"/>
          <a:ext cx="1185862" cy="1185862"/>
        </a:xfrm>
        <a:prstGeom prst="ellipse">
          <a:avLst/>
        </a:prstGeom>
        <a:solidFill>
          <a:schemeClr val="accent1">
            <a:alpha val="8000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BOOK</a:t>
          </a:r>
          <a:endParaRPr lang="en-US" sz="1500" kern="1200" dirty="0"/>
        </a:p>
      </dsp:txBody>
      <dsp:txXfrm>
        <a:off x="1675685" y="762145"/>
        <a:ext cx="838532" cy="838532"/>
      </dsp:txXfrm>
    </dsp:sp>
    <dsp:sp modelId="{609508F6-011F-DC40-90D7-5395D54DD677}">
      <dsp:nvSpPr>
        <dsp:cNvPr id="0" name=""/>
        <dsp:cNvSpPr/>
      </dsp:nvSpPr>
      <dsp:spPr>
        <a:xfrm>
          <a:off x="2714236" y="301765"/>
          <a:ext cx="1185862" cy="1185862"/>
        </a:xfrm>
        <a:prstGeom prst="ellipse">
          <a:avLst/>
        </a:prstGeom>
        <a:solidFill>
          <a:schemeClr val="accent1">
            <a:alpha val="8500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JOURNAL</a:t>
          </a:r>
          <a:endParaRPr lang="en-US" sz="1500" kern="1200" dirty="0"/>
        </a:p>
      </dsp:txBody>
      <dsp:txXfrm>
        <a:off x="2887901" y="475430"/>
        <a:ext cx="838532" cy="838532"/>
      </dsp:txXfrm>
    </dsp:sp>
    <dsp:sp modelId="{2000EF37-B2C4-ED4F-8062-3AF094864D93}">
      <dsp:nvSpPr>
        <dsp:cNvPr id="0" name=""/>
        <dsp:cNvSpPr/>
      </dsp:nvSpPr>
      <dsp:spPr>
        <a:xfrm>
          <a:off x="337303" y="-8725"/>
          <a:ext cx="4964684" cy="3091793"/>
        </a:xfrm>
        <a:prstGeom prst="funnel">
          <a:avLst/>
        </a:prstGeom>
        <a:solidFill>
          <a:schemeClr val="lt1">
            <a:alpha val="40000"/>
            <a:hueOff val="0"/>
            <a:satOff val="0"/>
            <a:lumOff val="0"/>
            <a:alphaOff val="0"/>
          </a:schemeClr>
        </a:solidFill>
        <a:ln w="12700" cap="rnd" cmpd="sng" algn="ctr">
          <a:solidFill>
            <a:schemeClr val="accent2"/>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A979E-F924-3049-B927-505236BB7A02}">
      <dsp:nvSpPr>
        <dsp:cNvPr id="0" name=""/>
        <dsp:cNvSpPr/>
      </dsp:nvSpPr>
      <dsp:spPr>
        <a:xfrm>
          <a:off x="683141" y="3200"/>
          <a:ext cx="2200503" cy="1320301"/>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Legitimacy</a:t>
          </a:r>
          <a:endParaRPr lang="en-US" sz="2400" kern="1200" dirty="0"/>
        </a:p>
      </dsp:txBody>
      <dsp:txXfrm>
        <a:off x="683141" y="3200"/>
        <a:ext cx="2200503" cy="1320301"/>
      </dsp:txXfrm>
    </dsp:sp>
    <dsp:sp modelId="{40B80BBE-0E03-424B-B3A3-F65C9EA2C5ED}">
      <dsp:nvSpPr>
        <dsp:cNvPr id="0" name=""/>
        <dsp:cNvSpPr/>
      </dsp:nvSpPr>
      <dsp:spPr>
        <a:xfrm>
          <a:off x="3103694" y="3200"/>
          <a:ext cx="2200503" cy="1320301"/>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Expectations</a:t>
          </a:r>
          <a:endParaRPr lang="en-US" sz="2400" kern="1200" dirty="0"/>
        </a:p>
      </dsp:txBody>
      <dsp:txXfrm>
        <a:off x="3103694" y="3200"/>
        <a:ext cx="2200503" cy="1320301"/>
      </dsp:txXfrm>
    </dsp:sp>
    <dsp:sp modelId="{6490C6E5-95C2-ED4E-8234-A1D77A9C1229}">
      <dsp:nvSpPr>
        <dsp:cNvPr id="0" name=""/>
        <dsp:cNvSpPr/>
      </dsp:nvSpPr>
      <dsp:spPr>
        <a:xfrm>
          <a:off x="5524248" y="3200"/>
          <a:ext cx="2200503" cy="1320301"/>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Addressing Non-Adherence</a:t>
          </a:r>
          <a:endParaRPr lang="en-US" sz="2400" kern="1200" dirty="0"/>
        </a:p>
      </dsp:txBody>
      <dsp:txXfrm>
        <a:off x="5524248" y="3200"/>
        <a:ext cx="2200503" cy="1320301"/>
      </dsp:txXfrm>
    </dsp:sp>
    <dsp:sp modelId="{3F956EC8-0444-B149-81F3-EE94F89E6C9A}">
      <dsp:nvSpPr>
        <dsp:cNvPr id="0" name=""/>
        <dsp:cNvSpPr/>
      </dsp:nvSpPr>
      <dsp:spPr>
        <a:xfrm>
          <a:off x="683141" y="1543553"/>
          <a:ext cx="2200503" cy="1320301"/>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Accountability</a:t>
          </a:r>
          <a:endParaRPr lang="en-US" sz="2400" kern="1200" dirty="0"/>
        </a:p>
      </dsp:txBody>
      <dsp:txXfrm>
        <a:off x="683141" y="1543553"/>
        <a:ext cx="2200503" cy="1320301"/>
      </dsp:txXfrm>
    </dsp:sp>
    <dsp:sp modelId="{49E6541F-C66E-D241-8D38-2EA03B100287}">
      <dsp:nvSpPr>
        <dsp:cNvPr id="0" name=""/>
        <dsp:cNvSpPr/>
      </dsp:nvSpPr>
      <dsp:spPr>
        <a:xfrm>
          <a:off x="3103694" y="1543553"/>
          <a:ext cx="2200503" cy="1320301"/>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Monitoring</a:t>
          </a:r>
          <a:endParaRPr lang="en-US" sz="2400" kern="1200" dirty="0"/>
        </a:p>
      </dsp:txBody>
      <dsp:txXfrm>
        <a:off x="3103694" y="1543553"/>
        <a:ext cx="2200503" cy="1320301"/>
      </dsp:txXfrm>
    </dsp:sp>
    <dsp:sp modelId="{F3DD5E0B-FDF3-994F-81DB-1374808ED6FC}">
      <dsp:nvSpPr>
        <dsp:cNvPr id="0" name=""/>
        <dsp:cNvSpPr/>
      </dsp:nvSpPr>
      <dsp:spPr>
        <a:xfrm>
          <a:off x="5524248" y="1543553"/>
          <a:ext cx="2200503" cy="1320301"/>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Reinforce Adherence </a:t>
          </a:r>
          <a:endParaRPr lang="en-US" sz="2400" kern="1200" dirty="0"/>
        </a:p>
      </dsp:txBody>
      <dsp:txXfrm>
        <a:off x="5524248" y="1543553"/>
        <a:ext cx="2200503" cy="1320301"/>
      </dsp:txXfrm>
    </dsp:sp>
    <dsp:sp modelId="{969DD9CE-F251-DD45-A32B-14DE6A02D6B4}">
      <dsp:nvSpPr>
        <dsp:cNvPr id="0" name=""/>
        <dsp:cNvSpPr/>
      </dsp:nvSpPr>
      <dsp:spPr>
        <a:xfrm>
          <a:off x="683141" y="3083905"/>
          <a:ext cx="2200503" cy="1320301"/>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Goal-Setting </a:t>
          </a:r>
          <a:endParaRPr lang="en-US" sz="2400" kern="1200" dirty="0"/>
        </a:p>
      </dsp:txBody>
      <dsp:txXfrm>
        <a:off x="683141" y="3083905"/>
        <a:ext cx="2200503" cy="1320301"/>
      </dsp:txXfrm>
    </dsp:sp>
    <dsp:sp modelId="{9CFCE0A0-0440-5043-A605-E69F494F10FE}">
      <dsp:nvSpPr>
        <dsp:cNvPr id="0" name=""/>
        <dsp:cNvSpPr/>
      </dsp:nvSpPr>
      <dsp:spPr>
        <a:xfrm>
          <a:off x="3103694" y="3083905"/>
          <a:ext cx="2200503" cy="1320301"/>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Obvious Benefits</a:t>
          </a:r>
          <a:endParaRPr lang="en-US" sz="2400" kern="1200" dirty="0"/>
        </a:p>
      </dsp:txBody>
      <dsp:txXfrm>
        <a:off x="3103694" y="3083905"/>
        <a:ext cx="2200503" cy="1320301"/>
      </dsp:txXfrm>
    </dsp:sp>
    <dsp:sp modelId="{0A67F4CA-B903-4C49-902F-8CA977D8A4E8}">
      <dsp:nvSpPr>
        <dsp:cNvPr id="0" name=""/>
        <dsp:cNvSpPr/>
      </dsp:nvSpPr>
      <dsp:spPr>
        <a:xfrm>
          <a:off x="5524248" y="3083905"/>
          <a:ext cx="2200503" cy="1320301"/>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Motivation</a:t>
          </a:r>
          <a:endParaRPr lang="en-US" sz="2400" kern="1200" dirty="0"/>
        </a:p>
      </dsp:txBody>
      <dsp:txXfrm>
        <a:off x="5524248" y="3083905"/>
        <a:ext cx="2200503" cy="132030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A59C68-FB3F-AB47-A344-58E1BF53A10C}" type="datetimeFigureOut">
              <a:rPr lang="en-US" smtClean="0"/>
              <a:t>6/22/16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EDD62D-FAD1-0D42-80A8-431BC1B175B9}" type="slidenum">
              <a:rPr lang="en-US" smtClean="0"/>
              <a:t>‹#›</a:t>
            </a:fld>
            <a:endParaRPr lang="en-US"/>
          </a:p>
        </p:txBody>
      </p:sp>
    </p:spTree>
    <p:extLst>
      <p:ext uri="{BB962C8B-B14F-4D97-AF65-F5344CB8AC3E}">
        <p14:creationId xmlns:p14="http://schemas.microsoft.com/office/powerpoint/2010/main" val="12262953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10:30-35 Introduction</a:t>
            </a:r>
            <a:r>
              <a:rPr lang="en-US" baseline="0" dirty="0" smtClean="0"/>
              <a:t> of symposium, discussant and presenters, and review goals of presentation emphasis, and give directions for presenting style 15 minutes per presenter with hand up at 5 minutes and finger up at 1 minute (10 min)</a:t>
            </a:r>
          </a:p>
          <a:p>
            <a:endParaRPr lang="en-US" baseline="0" dirty="0" smtClean="0"/>
          </a:p>
          <a:p>
            <a:r>
              <a:rPr lang="en-US" baseline="0" dirty="0" smtClean="0"/>
              <a:t>10:40-10:55 – Jason Lillis presents</a:t>
            </a:r>
          </a:p>
          <a:p>
            <a:endParaRPr lang="en-US" baseline="0" dirty="0" smtClean="0"/>
          </a:p>
          <a:p>
            <a:r>
              <a:rPr lang="en-US" baseline="0" dirty="0" smtClean="0"/>
              <a:t>11-11:15 – Emily presents</a:t>
            </a:r>
          </a:p>
          <a:p>
            <a:endParaRPr lang="en-US" baseline="0" dirty="0" smtClean="0"/>
          </a:p>
          <a:p>
            <a:r>
              <a:rPr lang="en-US" baseline="0" dirty="0" smtClean="0"/>
              <a:t>11:20-11:35 – Sarah presents</a:t>
            </a:r>
          </a:p>
          <a:p>
            <a:endParaRPr lang="en-US" baseline="0" dirty="0" smtClean="0"/>
          </a:p>
          <a:p>
            <a:r>
              <a:rPr lang="en-US" baseline="0" dirty="0" smtClean="0"/>
              <a:t>11:40-12:00 – Emily leads discussion, key questions are offered from group as well, presenters offer questions as needed</a:t>
            </a:r>
          </a:p>
          <a:p>
            <a:endParaRPr lang="en-US" baseline="0" dirty="0" smtClean="0"/>
          </a:p>
        </p:txBody>
      </p:sp>
      <p:sp>
        <p:nvSpPr>
          <p:cNvPr id="4" name="Slide Number Placeholder 3"/>
          <p:cNvSpPr>
            <a:spLocks noGrp="1"/>
          </p:cNvSpPr>
          <p:nvPr>
            <p:ph type="sldNum" sz="quarter" idx="10"/>
          </p:nvPr>
        </p:nvSpPr>
        <p:spPr/>
        <p:txBody>
          <a:bodyPr/>
          <a:lstStyle/>
          <a:p>
            <a:fld id="{31EDD62D-FAD1-0D42-80A8-431BC1B175B9}" type="slidenum">
              <a:rPr lang="en-US" smtClean="0"/>
              <a:t>1</a:t>
            </a:fld>
            <a:endParaRPr lang="en-US"/>
          </a:p>
        </p:txBody>
      </p:sp>
    </p:spTree>
    <p:extLst>
      <p:ext uri="{BB962C8B-B14F-4D97-AF65-F5344CB8AC3E}">
        <p14:creationId xmlns:p14="http://schemas.microsoft.com/office/powerpoint/2010/main" val="4142086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in-person appointment:</a:t>
            </a:r>
          </a:p>
          <a:p>
            <a:r>
              <a:rPr lang="en-US" dirty="0" smtClean="0"/>
              <a:t>Framed</a:t>
            </a:r>
            <a:r>
              <a:rPr lang="en-US" baseline="0" dirty="0" smtClean="0"/>
              <a:t> around gaining study involvement, engagement in completing the book and associated activities</a:t>
            </a:r>
          </a:p>
          <a:p>
            <a:r>
              <a:rPr lang="en-US" baseline="0" dirty="0" smtClean="0"/>
              <a:t>Increase buy in for study and establish rapport between participant and coach</a:t>
            </a:r>
            <a:endParaRPr lang="en-US" dirty="0" smtClean="0"/>
          </a:p>
          <a:p>
            <a:endParaRPr lang="en-US" dirty="0" smtClean="0"/>
          </a:p>
          <a:p>
            <a:r>
              <a:rPr lang="en-US" dirty="0" smtClean="0"/>
              <a:t>Weekly phone coach session:</a:t>
            </a:r>
          </a:p>
          <a:p>
            <a:r>
              <a:rPr lang="en-US" dirty="0" smtClean="0"/>
              <a:t>5-10 minutes brief check-in (NOT adj. ACT treatment)</a:t>
            </a:r>
          </a:p>
          <a:p>
            <a:r>
              <a:rPr lang="en-US" dirty="0" smtClean="0"/>
              <a:t>Supportive accountability in continuing to read the book</a:t>
            </a:r>
          </a:p>
          <a:p>
            <a:r>
              <a:rPr lang="en-US" dirty="0" smtClean="0"/>
              <a:t>Open</a:t>
            </a:r>
            <a:r>
              <a:rPr lang="en-US" baseline="0" dirty="0" smtClean="0"/>
              <a:t> for discussing questions/related concerns to the book and how it applied to their lives</a:t>
            </a:r>
          </a:p>
          <a:p>
            <a:endParaRPr lang="en-US" baseline="0" dirty="0" smtClean="0"/>
          </a:p>
          <a:p>
            <a:r>
              <a:rPr lang="en-US" baseline="0" dirty="0" smtClean="0"/>
              <a:t>Last in-person appointment:</a:t>
            </a:r>
          </a:p>
          <a:p>
            <a:r>
              <a:rPr lang="en-US" baseline="0" dirty="0" smtClean="0"/>
              <a:t>Recap on what was learned, </a:t>
            </a:r>
            <a:r>
              <a:rPr lang="en-US" sz="1200" kern="1200" dirty="0" smtClean="0">
                <a:solidFill>
                  <a:schemeClr val="tx1"/>
                </a:solidFill>
                <a:effectLst/>
                <a:latin typeface="+mn-lt"/>
                <a:ea typeface="+mn-ea"/>
                <a:cs typeface="+mn-cs"/>
              </a:rPr>
              <a:t>help debrief the participant, discuss any treatment maintenance issues, and support relapse prevention</a:t>
            </a:r>
            <a:endParaRPr lang="en-US" dirty="0"/>
          </a:p>
        </p:txBody>
      </p:sp>
      <p:sp>
        <p:nvSpPr>
          <p:cNvPr id="4" name="Slide Number Placeholder 3"/>
          <p:cNvSpPr>
            <a:spLocks noGrp="1"/>
          </p:cNvSpPr>
          <p:nvPr>
            <p:ph type="sldNum" sz="quarter" idx="10"/>
          </p:nvPr>
        </p:nvSpPr>
        <p:spPr/>
        <p:txBody>
          <a:bodyPr/>
          <a:lstStyle/>
          <a:p>
            <a:fld id="{4A1B7FD4-7FA6-C34E-8BEF-1651EA5992DC}" type="slidenum">
              <a:rPr lang="en-US" smtClean="0"/>
              <a:t>17</a:t>
            </a:fld>
            <a:endParaRPr lang="en-US"/>
          </a:p>
        </p:txBody>
      </p:sp>
    </p:spTree>
    <p:extLst>
      <p:ext uri="{BB962C8B-B14F-4D97-AF65-F5344CB8AC3E}">
        <p14:creationId xmlns:p14="http://schemas.microsoft.com/office/powerpoint/2010/main" val="663263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Supportive Accountability</a:t>
            </a:r>
          </a:p>
          <a:p>
            <a:endParaRPr lang="en-US" dirty="0" smtClean="0"/>
          </a:p>
          <a:p>
            <a:r>
              <a:rPr lang="en-US" dirty="0" smtClean="0"/>
              <a:t>These</a:t>
            </a:r>
            <a:r>
              <a:rPr lang="en-US" baseline="0" dirty="0" smtClean="0"/>
              <a:t> general principles were adopted from </a:t>
            </a:r>
            <a:r>
              <a:rPr lang="en-US" baseline="0" dirty="0" err="1" smtClean="0"/>
              <a:t>Duffecy</a:t>
            </a:r>
            <a:r>
              <a:rPr lang="en-US" baseline="0" dirty="0" smtClean="0"/>
              <a:t> et al. (2011) – phone coaching within internet interventions. </a:t>
            </a:r>
            <a:endParaRPr lang="en-US" dirty="0"/>
          </a:p>
        </p:txBody>
      </p:sp>
      <p:sp>
        <p:nvSpPr>
          <p:cNvPr id="4" name="Slide Number Placeholder 3"/>
          <p:cNvSpPr>
            <a:spLocks noGrp="1"/>
          </p:cNvSpPr>
          <p:nvPr>
            <p:ph type="sldNum" sz="quarter" idx="10"/>
          </p:nvPr>
        </p:nvSpPr>
        <p:spPr/>
        <p:txBody>
          <a:bodyPr/>
          <a:lstStyle/>
          <a:p>
            <a:fld id="{4A1B7FD4-7FA6-C34E-8BEF-1651EA5992DC}" type="slidenum">
              <a:rPr lang="en-US" smtClean="0"/>
              <a:t>18</a:t>
            </a:fld>
            <a:endParaRPr lang="en-US"/>
          </a:p>
        </p:txBody>
      </p:sp>
    </p:spTree>
    <p:extLst>
      <p:ext uri="{BB962C8B-B14F-4D97-AF65-F5344CB8AC3E}">
        <p14:creationId xmlns:p14="http://schemas.microsoft.com/office/powerpoint/2010/main" val="3783827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 analyses</a:t>
            </a:r>
            <a:r>
              <a:rPr lang="en-US" sz="1200" kern="1200" baseline="0" dirty="0" smtClean="0">
                <a:solidFill>
                  <a:schemeClr val="tx1"/>
                </a:solidFill>
                <a:effectLst/>
                <a:latin typeface="+mn-lt"/>
                <a:ea typeface="+mn-ea"/>
                <a:cs typeface="+mn-cs"/>
              </a:rPr>
              <a:t> were conducted with 10 study completers, as the 3 drop-outs did not complete at least 50% of the study.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MMRM (mixed model repeated measures) were used in order to model missing data, there were two participants who did not complete follow-up.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 improvements in processes remained significant at 3-month follow up relative to baseline with large effect sizes ranging between 1.72 and 3.08. </a:t>
            </a: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Results indicated a high degree of program engagement (83% completed the intervention) and satisfaction. Participants improved on outcomes over time including weight self-stigma, emotional eating, weight management behaviors, health-related quality of life, and depression.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Participants improved on objectively measured weight, with an average of 4.18 pounds lost over 7 weeks, but did not improve on self-reported weight at 3 month follow up.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Processes of change improved over time, including psychological inflexibility, valued action and reasons to lose weight. Coaching effects indicated greater retention and improvements over time with one coach vs. the other, suggesting that the coaching variable mattered for outcomes. Implications of these results and how to address clinical challenges with guided self-help are discussed. </a:t>
            </a:r>
            <a:endParaRPr lang="en-US" dirty="0" smtClean="0"/>
          </a:p>
          <a:p>
            <a:endParaRPr lang="en-US" dirty="0"/>
          </a:p>
        </p:txBody>
      </p:sp>
      <p:sp>
        <p:nvSpPr>
          <p:cNvPr id="4" name="Slide Number Placeholder 3"/>
          <p:cNvSpPr>
            <a:spLocks noGrp="1"/>
          </p:cNvSpPr>
          <p:nvPr>
            <p:ph type="sldNum" sz="quarter" idx="10"/>
          </p:nvPr>
        </p:nvSpPr>
        <p:spPr/>
        <p:txBody>
          <a:bodyPr/>
          <a:lstStyle/>
          <a:p>
            <a:fld id="{31EDD62D-FAD1-0D42-80A8-431BC1B175B9}" type="slidenum">
              <a:rPr lang="en-US" smtClean="0"/>
              <a:t>19</a:t>
            </a:fld>
            <a:endParaRPr lang="en-US"/>
          </a:p>
        </p:txBody>
      </p:sp>
    </p:spTree>
    <p:extLst>
      <p:ext uri="{BB962C8B-B14F-4D97-AF65-F5344CB8AC3E}">
        <p14:creationId xmlns:p14="http://schemas.microsoft.com/office/powerpoint/2010/main" val="1644505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Reading</a:t>
            </a:r>
            <a:r>
              <a:rPr lang="en-US" baseline="0" dirty="0" smtClean="0"/>
              <a:t> the book – 1-6 rating with 6 being very much, 5 being quite a lot</a:t>
            </a:r>
          </a:p>
          <a:p>
            <a:endParaRPr lang="en-US" baseline="0" dirty="0" smtClean="0"/>
          </a:p>
          <a:p>
            <a:r>
              <a:rPr lang="en-US" baseline="0" dirty="0" smtClean="0"/>
              <a:t>Post engagement really varied – not that surprising though… why would you continue re-reading the book</a:t>
            </a:r>
            <a:endParaRPr lang="en-US" dirty="0"/>
          </a:p>
        </p:txBody>
      </p:sp>
      <p:sp>
        <p:nvSpPr>
          <p:cNvPr id="4" name="Slide Number Placeholder 3"/>
          <p:cNvSpPr>
            <a:spLocks noGrp="1"/>
          </p:cNvSpPr>
          <p:nvPr>
            <p:ph type="sldNum" sz="quarter" idx="10"/>
          </p:nvPr>
        </p:nvSpPr>
        <p:spPr/>
        <p:txBody>
          <a:bodyPr/>
          <a:lstStyle/>
          <a:p>
            <a:fld id="{31EDD62D-FAD1-0D42-80A8-431BC1B175B9}" type="slidenum">
              <a:rPr lang="en-US" smtClean="0"/>
              <a:t>20</a:t>
            </a:fld>
            <a:endParaRPr lang="en-US"/>
          </a:p>
        </p:txBody>
      </p:sp>
    </p:spTree>
    <p:extLst>
      <p:ext uri="{BB962C8B-B14F-4D97-AF65-F5344CB8AC3E}">
        <p14:creationId xmlns:p14="http://schemas.microsoft.com/office/powerpoint/2010/main" val="51210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Weight Self-Stigma Questionnaire (WSSQ; Lillis et al., 2010)</a:t>
            </a:r>
            <a:r>
              <a:rPr lang="en-US" sz="1200" kern="1200" dirty="0" smtClean="0">
                <a:solidFill>
                  <a:schemeClr val="tx1"/>
                </a:solidFill>
                <a:effectLst/>
                <a:latin typeface="+mn-lt"/>
                <a:ea typeface="+mn-ea"/>
                <a:cs typeface="+mn-cs"/>
              </a:rPr>
              <a:t>. The 12-item WSSQ was used as the primary outcome measure of weight-related self-stigma. This scale yields a total score as well as two subscales: self-devaluation and fear of enacted stigma (i.e., fear of being stigmatized by others due to obesity). Items are rated on a 5-point scale ranging from 1 “completely disagree” to 5 “completely agree.” Prior studies have found the WSSQ to have good reliability and validity (Lillis et al., 2010) and particular sensitivity to ACT treatment effects among individuals struggling with obesity (Lillis et al., 2009). The WSSQ had adequate internal consistency in the current study, α = .81.</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1EDD62D-FAD1-0D42-80A8-431BC1B175B9}" type="slidenum">
              <a:rPr lang="en-US" smtClean="0"/>
              <a:t>21</a:t>
            </a:fld>
            <a:endParaRPr lang="en-US"/>
          </a:p>
        </p:txBody>
      </p:sp>
    </p:spTree>
    <p:extLst>
      <p:ext uri="{BB962C8B-B14F-4D97-AF65-F5344CB8AC3E}">
        <p14:creationId xmlns:p14="http://schemas.microsoft.com/office/powerpoint/2010/main" val="315501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Dutch Eating Behavior Questionnaire-Emotional Eating (DEBQ-EE; Van </a:t>
            </a:r>
            <a:r>
              <a:rPr lang="en-US" sz="1200" i="1" kern="1200" dirty="0" err="1" smtClean="0">
                <a:solidFill>
                  <a:schemeClr val="tx1"/>
                </a:solidFill>
                <a:effectLst/>
                <a:latin typeface="+mn-lt"/>
                <a:ea typeface="+mn-ea"/>
                <a:cs typeface="+mn-cs"/>
              </a:rPr>
              <a:t>Strien</a:t>
            </a:r>
            <a:r>
              <a:rPr lang="en-US" sz="1200" i="1" kern="1200" dirty="0" smtClean="0">
                <a:solidFill>
                  <a:schemeClr val="tx1"/>
                </a:solidFill>
                <a:effectLst/>
                <a:latin typeface="+mn-lt"/>
                <a:ea typeface="+mn-ea"/>
                <a:cs typeface="+mn-cs"/>
              </a:rPr>
              <a:t> et al., 1986)</a:t>
            </a:r>
            <a:r>
              <a:rPr lang="en-US" sz="1200" kern="1200" dirty="0" smtClean="0">
                <a:solidFill>
                  <a:schemeClr val="tx1"/>
                </a:solidFill>
                <a:effectLst/>
                <a:latin typeface="+mn-lt"/>
                <a:ea typeface="+mn-ea"/>
                <a:cs typeface="+mn-cs"/>
              </a:rPr>
              <a:t>. The 13-item Emotional Eating subscale from the DEBQ was used to assess frequency and severity of emotional eating. Items are rated on a 5-point scale ranging from “never” to “very often” in relation to desires to eat under specific emotional states (e.g., feeling “lonely”, “irritated”, “upset”). Previous studies have found the DEBQ-EE to have adequate reliability and validity (Van </a:t>
            </a:r>
            <a:r>
              <a:rPr lang="en-US" sz="1200" kern="1200" dirty="0" err="1" smtClean="0">
                <a:solidFill>
                  <a:schemeClr val="tx1"/>
                </a:solidFill>
                <a:effectLst/>
                <a:latin typeface="+mn-lt"/>
                <a:ea typeface="+mn-ea"/>
                <a:cs typeface="+mn-cs"/>
              </a:rPr>
              <a:t>Strien</a:t>
            </a:r>
            <a:r>
              <a:rPr lang="en-US" sz="1200" kern="1200" dirty="0" smtClean="0">
                <a:solidFill>
                  <a:schemeClr val="tx1"/>
                </a:solidFill>
                <a:effectLst/>
                <a:latin typeface="+mn-lt"/>
                <a:ea typeface="+mn-ea"/>
                <a:cs typeface="+mn-cs"/>
              </a:rPr>
              <a:t> et al., 1986). The DEBQ-EE had adequate internal consistency in the current study, α = .94.</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1EDD62D-FAD1-0D42-80A8-431BC1B175B9}" type="slidenum">
              <a:rPr lang="en-US" smtClean="0"/>
              <a:t>22</a:t>
            </a:fld>
            <a:endParaRPr lang="en-US"/>
          </a:p>
        </p:txBody>
      </p:sp>
    </p:spTree>
    <p:extLst>
      <p:ext uri="{BB962C8B-B14F-4D97-AF65-F5344CB8AC3E}">
        <p14:creationId xmlns:p14="http://schemas.microsoft.com/office/powerpoint/2010/main" val="3911600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Weight Control Strategies Scale (WCSS; Pinto et al., 2013)</a:t>
            </a:r>
            <a:r>
              <a:rPr lang="en-US" sz="1200" kern="1200" dirty="0" smtClean="0">
                <a:solidFill>
                  <a:schemeClr val="tx1"/>
                </a:solidFill>
                <a:effectLst/>
                <a:latin typeface="+mn-lt"/>
                <a:ea typeface="+mn-ea"/>
                <a:cs typeface="+mn-cs"/>
              </a:rPr>
              <a:t>. The 30-item WCSS was used to assess key behaviors related to weight-loss and weight-loss management. Subscales include assessing dietary choices, self-monitoring strategies, physical activity and psychological coping. Items are rated on a 5-point </a:t>
            </a:r>
            <a:r>
              <a:rPr lang="en-US" sz="1200" kern="1200" dirty="0" err="1" smtClean="0">
                <a:solidFill>
                  <a:schemeClr val="tx1"/>
                </a:solidFill>
                <a:effectLst/>
                <a:latin typeface="+mn-lt"/>
                <a:ea typeface="+mn-ea"/>
                <a:cs typeface="+mn-cs"/>
              </a:rPr>
              <a:t>Likert</a:t>
            </a:r>
            <a:r>
              <a:rPr lang="en-US" sz="1200" kern="1200" dirty="0" smtClean="0">
                <a:solidFill>
                  <a:schemeClr val="tx1"/>
                </a:solidFill>
                <a:effectLst/>
                <a:latin typeface="+mn-lt"/>
                <a:ea typeface="+mn-ea"/>
                <a:cs typeface="+mn-cs"/>
              </a:rPr>
              <a:t> scale ranging from “never” to “always.” Prior studies have found the WCSS to have good reliability and validity in addition to specific applicability for measuring the impact of weight-loss treatments (Pinto et al., 2013). The WCSS had adequate internal consistency in the current study, α = .81.</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1EDD62D-FAD1-0D42-80A8-431BC1B175B9}" type="slidenum">
              <a:rPr lang="en-US" smtClean="0"/>
              <a:t>23</a:t>
            </a:fld>
            <a:endParaRPr lang="en-US"/>
          </a:p>
        </p:txBody>
      </p:sp>
    </p:spTree>
    <p:extLst>
      <p:ext uri="{BB962C8B-B14F-4D97-AF65-F5344CB8AC3E}">
        <p14:creationId xmlns:p14="http://schemas.microsoft.com/office/powerpoint/2010/main" val="2954649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Eating Disorder Examination Questionnaire-Binge (EDE-Binge; Fairburn &amp; </a:t>
            </a:r>
            <a:r>
              <a:rPr lang="en-US" sz="1200" i="1" kern="1200" dirty="0" err="1" smtClean="0">
                <a:solidFill>
                  <a:schemeClr val="tx1"/>
                </a:solidFill>
                <a:effectLst/>
                <a:latin typeface="+mn-lt"/>
                <a:ea typeface="+mn-ea"/>
                <a:cs typeface="+mn-cs"/>
              </a:rPr>
              <a:t>Beglin</a:t>
            </a:r>
            <a:r>
              <a:rPr lang="en-US" sz="1200" i="1" kern="1200" dirty="0" smtClean="0">
                <a:solidFill>
                  <a:schemeClr val="tx1"/>
                </a:solidFill>
                <a:effectLst/>
                <a:latin typeface="+mn-lt"/>
                <a:ea typeface="+mn-ea"/>
                <a:cs typeface="+mn-cs"/>
              </a:rPr>
              <a:t>, 1994). </a:t>
            </a:r>
            <a:r>
              <a:rPr lang="en-US" sz="1200" kern="1200" dirty="0" smtClean="0">
                <a:solidFill>
                  <a:schemeClr val="tx1"/>
                </a:solidFill>
                <a:effectLst/>
                <a:latin typeface="+mn-lt"/>
                <a:ea typeface="+mn-ea"/>
                <a:cs typeface="+mn-cs"/>
              </a:rPr>
              <a:t>The 6-item subscale from the EDE was used to assess the frequency of participant binge eating behaviors over the past 28 days. Prior to answering questions, participants were provided descriptions helping to define what constitutes an unusually large amount of food and a sense of having lost control during an eating episode. Questions were then provided to determine the number of instances over the past 28 days in which the participant ate an unusually large amount of food and had a sense of having lost control (i.e., a binge episode) and in which the participant had a sense of having lost control although did not eat an unusually large amount of food (i.e., a subjective binge). The EDE has been found to have adequate reliability and validity in past studies (Fairburn &amp; </a:t>
            </a:r>
            <a:r>
              <a:rPr lang="en-US" sz="1200" kern="1200" dirty="0" err="1" smtClean="0">
                <a:solidFill>
                  <a:schemeClr val="tx1"/>
                </a:solidFill>
                <a:effectLst/>
                <a:latin typeface="+mn-lt"/>
                <a:ea typeface="+mn-ea"/>
                <a:cs typeface="+mn-cs"/>
              </a:rPr>
              <a:t>Beglin</a:t>
            </a:r>
            <a:r>
              <a:rPr lang="en-US" sz="1200" kern="1200" dirty="0" smtClean="0">
                <a:solidFill>
                  <a:schemeClr val="tx1"/>
                </a:solidFill>
                <a:effectLst/>
                <a:latin typeface="+mn-lt"/>
                <a:ea typeface="+mn-ea"/>
                <a:cs typeface="+mn-cs"/>
              </a:rPr>
              <a:t>, 1994).</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1EDD62D-FAD1-0D42-80A8-431BC1B175B9}" type="slidenum">
              <a:rPr lang="en-US" smtClean="0"/>
              <a:t>24</a:t>
            </a:fld>
            <a:endParaRPr lang="en-US"/>
          </a:p>
        </p:txBody>
      </p:sp>
    </p:spTree>
    <p:extLst>
      <p:ext uri="{BB962C8B-B14F-4D97-AF65-F5344CB8AC3E}">
        <p14:creationId xmlns:p14="http://schemas.microsoft.com/office/powerpoint/2010/main" val="486132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EDD62D-FAD1-0D42-80A8-431BC1B175B9}" type="slidenum">
              <a:rPr lang="en-US" smtClean="0"/>
              <a:t>25</a:t>
            </a:fld>
            <a:endParaRPr lang="en-US"/>
          </a:p>
        </p:txBody>
      </p:sp>
    </p:spTree>
    <p:extLst>
      <p:ext uri="{BB962C8B-B14F-4D97-AF65-F5344CB8AC3E}">
        <p14:creationId xmlns:p14="http://schemas.microsoft.com/office/powerpoint/2010/main" val="1166294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 rating, 6=most satisfied</a:t>
            </a:r>
            <a:endParaRPr lang="en-US" dirty="0"/>
          </a:p>
        </p:txBody>
      </p:sp>
      <p:sp>
        <p:nvSpPr>
          <p:cNvPr id="4" name="Slide Number Placeholder 3"/>
          <p:cNvSpPr>
            <a:spLocks noGrp="1"/>
          </p:cNvSpPr>
          <p:nvPr>
            <p:ph type="sldNum" sz="quarter" idx="10"/>
          </p:nvPr>
        </p:nvSpPr>
        <p:spPr/>
        <p:txBody>
          <a:bodyPr/>
          <a:lstStyle/>
          <a:p>
            <a:fld id="{31EDD62D-FAD1-0D42-80A8-431BC1B175B9}" type="slidenum">
              <a:rPr lang="en-US" smtClean="0"/>
              <a:t>26</a:t>
            </a:fld>
            <a:endParaRPr lang="en-US"/>
          </a:p>
        </p:txBody>
      </p:sp>
    </p:spTree>
    <p:extLst>
      <p:ext uri="{BB962C8B-B14F-4D97-AF65-F5344CB8AC3E}">
        <p14:creationId xmlns:p14="http://schemas.microsoft.com/office/powerpoint/2010/main" val="761550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EDD62D-FAD1-0D42-80A8-431BC1B175B9}" type="slidenum">
              <a:rPr lang="en-US" smtClean="0"/>
              <a:t>2</a:t>
            </a:fld>
            <a:endParaRPr lang="en-US"/>
          </a:p>
        </p:txBody>
      </p:sp>
    </p:spTree>
    <p:extLst>
      <p:ext uri="{BB962C8B-B14F-4D97-AF65-F5344CB8AC3E}">
        <p14:creationId xmlns:p14="http://schemas.microsoft.com/office/powerpoint/2010/main" val="2420986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Valuing Questionnaire (VQ; </a:t>
            </a:r>
            <a:r>
              <a:rPr lang="en-US" sz="1200" i="1" kern="1200" dirty="0" err="1" smtClean="0">
                <a:solidFill>
                  <a:schemeClr val="tx1"/>
                </a:solidFill>
                <a:effectLst/>
                <a:latin typeface="+mn-lt"/>
                <a:ea typeface="+mn-ea"/>
                <a:cs typeface="+mn-cs"/>
              </a:rPr>
              <a:t>Smout</a:t>
            </a:r>
            <a:r>
              <a:rPr lang="en-US" sz="1200" i="1" kern="1200" dirty="0" smtClean="0">
                <a:solidFill>
                  <a:schemeClr val="tx1"/>
                </a:solidFill>
                <a:effectLst/>
                <a:latin typeface="+mn-lt"/>
                <a:ea typeface="+mn-ea"/>
                <a:cs typeface="+mn-cs"/>
              </a:rPr>
              <a:t> et al., 2014). </a:t>
            </a:r>
            <a:r>
              <a:rPr lang="en-US" sz="1200" kern="1200" dirty="0" smtClean="0">
                <a:solidFill>
                  <a:schemeClr val="tx1"/>
                </a:solidFill>
                <a:effectLst/>
                <a:latin typeface="+mn-lt"/>
                <a:ea typeface="+mn-ea"/>
                <a:cs typeface="+mn-cs"/>
              </a:rPr>
              <a:t>The VQ is an 8-item measure of valued action, with subscales assessing valued action obstruction (i.e., how much barriers got in the way of valued action) and progress in valued action (i.e., engaging in meaningful patterns of activity). Items are rated on a 7-point </a:t>
            </a:r>
            <a:r>
              <a:rPr lang="en-US" sz="1200" kern="1200" dirty="0" err="1" smtClean="0">
                <a:solidFill>
                  <a:schemeClr val="tx1"/>
                </a:solidFill>
                <a:effectLst/>
                <a:latin typeface="+mn-lt"/>
                <a:ea typeface="+mn-ea"/>
                <a:cs typeface="+mn-cs"/>
              </a:rPr>
              <a:t>Likert</a:t>
            </a:r>
            <a:r>
              <a:rPr lang="en-US" sz="1200" kern="1200" dirty="0" smtClean="0">
                <a:solidFill>
                  <a:schemeClr val="tx1"/>
                </a:solidFill>
                <a:effectLst/>
                <a:latin typeface="+mn-lt"/>
                <a:ea typeface="+mn-ea"/>
                <a:cs typeface="+mn-cs"/>
              </a:rPr>
              <a:t> scale ranging from “not at all true” to “completely true.” The VQ is a relatively new measure but preliminary research indicates adequate reliability and validity (</a:t>
            </a:r>
            <a:r>
              <a:rPr lang="en-US" sz="1200" kern="1200" dirty="0" err="1" smtClean="0">
                <a:solidFill>
                  <a:schemeClr val="tx1"/>
                </a:solidFill>
                <a:effectLst/>
                <a:latin typeface="+mn-lt"/>
                <a:ea typeface="+mn-ea"/>
                <a:cs typeface="+mn-cs"/>
              </a:rPr>
              <a:t>Smout</a:t>
            </a:r>
            <a:r>
              <a:rPr lang="en-US" sz="1200" kern="1200" dirty="0" smtClean="0">
                <a:solidFill>
                  <a:schemeClr val="tx1"/>
                </a:solidFill>
                <a:effectLst/>
                <a:latin typeface="+mn-lt"/>
                <a:ea typeface="+mn-ea"/>
                <a:cs typeface="+mn-cs"/>
              </a:rPr>
              <a:t> et al., 2014) as well as sensitivity to ACT self-help intervention effects (Levin, </a:t>
            </a:r>
            <a:r>
              <a:rPr lang="en-US" sz="1200" kern="1200" dirty="0" err="1" smtClean="0">
                <a:solidFill>
                  <a:schemeClr val="tx1"/>
                </a:solidFill>
                <a:effectLst/>
                <a:latin typeface="+mn-lt"/>
                <a:ea typeface="+mn-ea"/>
                <a:cs typeface="+mn-cs"/>
              </a:rPr>
              <a:t>Haeger</a:t>
            </a:r>
            <a:r>
              <a:rPr lang="en-US" sz="1200" kern="1200" dirty="0" smtClean="0">
                <a:solidFill>
                  <a:schemeClr val="tx1"/>
                </a:solidFill>
                <a:effectLst/>
                <a:latin typeface="+mn-lt"/>
                <a:ea typeface="+mn-ea"/>
                <a:cs typeface="+mn-cs"/>
              </a:rPr>
              <a:t>, Pierce &amp; </a:t>
            </a:r>
            <a:r>
              <a:rPr lang="en-US" sz="1200" kern="1200" dirty="0" err="1" smtClean="0">
                <a:solidFill>
                  <a:schemeClr val="tx1"/>
                </a:solidFill>
                <a:effectLst/>
                <a:latin typeface="+mn-lt"/>
                <a:ea typeface="+mn-ea"/>
                <a:cs typeface="+mn-cs"/>
              </a:rPr>
              <a:t>Twohig</a:t>
            </a:r>
            <a:r>
              <a:rPr lang="en-US" sz="1200" kern="1200" dirty="0" smtClean="0">
                <a:solidFill>
                  <a:schemeClr val="tx1"/>
                </a:solidFill>
                <a:effectLst/>
                <a:latin typeface="+mn-lt"/>
                <a:ea typeface="+mn-ea"/>
                <a:cs typeface="+mn-cs"/>
              </a:rPr>
              <a:t>, under review). The VQ had somewhat low, but marginally adequate internal consistency in the current study (VQ obstruction α = .77, VQ progress, α = .61).</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1EDD62D-FAD1-0D42-80A8-431BC1B175B9}" type="slidenum">
              <a:rPr lang="en-US" smtClean="0"/>
              <a:t>27</a:t>
            </a:fld>
            <a:endParaRPr lang="en-US"/>
          </a:p>
        </p:txBody>
      </p:sp>
    </p:spTree>
    <p:extLst>
      <p:ext uri="{BB962C8B-B14F-4D97-AF65-F5344CB8AC3E}">
        <p14:creationId xmlns:p14="http://schemas.microsoft.com/office/powerpoint/2010/main" val="1746533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People’s reasons for losing weight changed. Started with reasons like I want to look better, I want to feel better about myself TO I want to be happy and healthy, I would like to be a stronger person, put my life in line with my values, so I can enjoy my grandchildren and spend quality time with them. </a:t>
            </a:r>
            <a:endParaRPr lang="en-US" dirty="0"/>
          </a:p>
        </p:txBody>
      </p:sp>
      <p:sp>
        <p:nvSpPr>
          <p:cNvPr id="4" name="Slide Number Placeholder 3"/>
          <p:cNvSpPr>
            <a:spLocks noGrp="1"/>
          </p:cNvSpPr>
          <p:nvPr>
            <p:ph type="sldNum" sz="quarter" idx="10"/>
          </p:nvPr>
        </p:nvSpPr>
        <p:spPr/>
        <p:txBody>
          <a:bodyPr/>
          <a:lstStyle/>
          <a:p>
            <a:fld id="{31EDD62D-FAD1-0D42-80A8-431BC1B175B9}" type="slidenum">
              <a:rPr lang="en-US" smtClean="0"/>
              <a:t>28</a:t>
            </a:fld>
            <a:endParaRPr lang="en-US"/>
          </a:p>
        </p:txBody>
      </p:sp>
    </p:spTree>
    <p:extLst>
      <p:ext uri="{BB962C8B-B14F-4D97-AF65-F5344CB8AC3E}">
        <p14:creationId xmlns:p14="http://schemas.microsoft.com/office/powerpoint/2010/main" val="3806351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mean scores ranged between 5.10 and 5.80 (with 5 indicating “mostly agree” and the maximum score of 6 indicating “strongly agree”)</a:t>
            </a:r>
            <a:r>
              <a:rPr lang="en-US" dirty="0" smtClean="0">
                <a:effectLst/>
              </a:rPr>
              <a:t> </a:t>
            </a:r>
            <a:endParaRPr lang="en-US" sz="1200" i="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*This item is reversed so that higher scores would indicate lower ratings for coaching phone calls (that they are seen as unnecessary). Thus, 20% mostly or strongly agreed the book would have been just as helpful without coaching, while 60% of participants rated strongly disagree (1) or mostly disagree (2).</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Two participants at three-month follow-up highlighted how helpful the phone coaching was as part of the program (e.g., “It was very helpful to have a weekly check-in. It kept me accountable”, “I wish I had more time to make teachings in the book a habit before my coach stopped doing the weekly check-ins.”).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1EDD62D-FAD1-0D42-80A8-431BC1B175B9}" type="slidenum">
              <a:rPr lang="en-US" smtClean="0"/>
              <a:t>29</a:t>
            </a:fld>
            <a:endParaRPr lang="en-US"/>
          </a:p>
        </p:txBody>
      </p:sp>
    </p:spTree>
    <p:extLst>
      <p:ext uri="{BB962C8B-B14F-4D97-AF65-F5344CB8AC3E}">
        <p14:creationId xmlns:p14="http://schemas.microsoft.com/office/powerpoint/2010/main" val="445156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Journaling, while completion was lower, appeared</a:t>
            </a:r>
            <a:r>
              <a:rPr lang="en-US" baseline="0" dirty="0" smtClean="0"/>
              <a:t> useful to participants. They would have liked more time to complete these exercises. Some chapters had quite a few journaling exercises.</a:t>
            </a:r>
          </a:p>
          <a:p>
            <a:endParaRPr lang="en-US" baseline="0" dirty="0" smtClean="0"/>
          </a:p>
        </p:txBody>
      </p:sp>
      <p:sp>
        <p:nvSpPr>
          <p:cNvPr id="4" name="Slide Number Placeholder 3"/>
          <p:cNvSpPr>
            <a:spLocks noGrp="1"/>
          </p:cNvSpPr>
          <p:nvPr>
            <p:ph type="sldNum" sz="quarter" idx="10"/>
          </p:nvPr>
        </p:nvSpPr>
        <p:spPr/>
        <p:txBody>
          <a:bodyPr/>
          <a:lstStyle/>
          <a:p>
            <a:fld id="{31EDD62D-FAD1-0D42-80A8-431BC1B175B9}" type="slidenum">
              <a:rPr lang="en-US" smtClean="0"/>
              <a:t>30</a:t>
            </a:fld>
            <a:endParaRPr lang="en-US"/>
          </a:p>
        </p:txBody>
      </p:sp>
    </p:spTree>
    <p:extLst>
      <p:ext uri="{BB962C8B-B14F-4D97-AF65-F5344CB8AC3E}">
        <p14:creationId xmlns:p14="http://schemas.microsoft.com/office/powerpoint/2010/main" val="1408860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Outcome measures – blue</a:t>
            </a:r>
          </a:p>
          <a:p>
            <a:r>
              <a:rPr lang="en-US" dirty="0" smtClean="0"/>
              <a:t>Process measures - black</a:t>
            </a:r>
            <a:endParaRPr lang="en-US" dirty="0"/>
          </a:p>
        </p:txBody>
      </p:sp>
      <p:sp>
        <p:nvSpPr>
          <p:cNvPr id="4" name="Slide Number Placeholder 3"/>
          <p:cNvSpPr>
            <a:spLocks noGrp="1"/>
          </p:cNvSpPr>
          <p:nvPr>
            <p:ph type="sldNum" sz="quarter" idx="10"/>
          </p:nvPr>
        </p:nvSpPr>
        <p:spPr/>
        <p:txBody>
          <a:bodyPr/>
          <a:lstStyle/>
          <a:p>
            <a:fld id="{31EDD62D-FAD1-0D42-80A8-431BC1B175B9}" type="slidenum">
              <a:rPr lang="en-US" smtClean="0"/>
              <a:t>34</a:t>
            </a:fld>
            <a:endParaRPr lang="en-US"/>
          </a:p>
        </p:txBody>
      </p:sp>
    </p:spTree>
    <p:extLst>
      <p:ext uri="{BB962C8B-B14F-4D97-AF65-F5344CB8AC3E}">
        <p14:creationId xmlns:p14="http://schemas.microsoft.com/office/powerpoint/2010/main" val="2346884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Possible that we need to place more</a:t>
            </a:r>
            <a:r>
              <a:rPr lang="en-US" baseline="0" dirty="0" smtClean="0"/>
              <a:t> emphasis on setting these individuals up for success. Weight is only impacted by physical characteristics, but significantly maintained by psychological characteristics. </a:t>
            </a:r>
            <a:r>
              <a:rPr lang="en-US" baseline="0" dirty="0" err="1" smtClean="0"/>
              <a:t>Elfhag</a:t>
            </a:r>
            <a:r>
              <a:rPr lang="en-US" baseline="0" dirty="0" smtClean="0"/>
              <a:t> (2005) found patients who were more successful at weight maintenance (keeping weight off for at least 6 months) were also more psychologically equipped (psych strength, better able to handle stress, better coping strategies). </a:t>
            </a:r>
          </a:p>
        </p:txBody>
      </p:sp>
      <p:sp>
        <p:nvSpPr>
          <p:cNvPr id="4" name="Slide Number Placeholder 3"/>
          <p:cNvSpPr>
            <a:spLocks noGrp="1"/>
          </p:cNvSpPr>
          <p:nvPr>
            <p:ph type="sldNum" sz="quarter" idx="10"/>
          </p:nvPr>
        </p:nvSpPr>
        <p:spPr/>
        <p:txBody>
          <a:bodyPr/>
          <a:lstStyle/>
          <a:p>
            <a:fld id="{31EDD62D-FAD1-0D42-80A8-431BC1B175B9}" type="slidenum">
              <a:rPr lang="en-US" smtClean="0"/>
              <a:t>6</a:t>
            </a:fld>
            <a:endParaRPr lang="en-US"/>
          </a:p>
        </p:txBody>
      </p:sp>
    </p:spTree>
    <p:extLst>
      <p:ext uri="{BB962C8B-B14F-4D97-AF65-F5344CB8AC3E}">
        <p14:creationId xmlns:p14="http://schemas.microsoft.com/office/powerpoint/2010/main" val="383802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EDD62D-FAD1-0D42-80A8-431BC1B175B9}" type="slidenum">
              <a:rPr lang="en-US" smtClean="0"/>
              <a:t>8</a:t>
            </a:fld>
            <a:endParaRPr lang="en-US"/>
          </a:p>
        </p:txBody>
      </p:sp>
    </p:spTree>
    <p:extLst>
      <p:ext uri="{BB962C8B-B14F-4D97-AF65-F5344CB8AC3E}">
        <p14:creationId xmlns:p14="http://schemas.microsoft.com/office/powerpoint/2010/main" val="2906564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Obese people are seen as undesirable, unintelligent, less competent, and lacking in self-discipline (Allison, </a:t>
            </a:r>
            <a:r>
              <a:rPr lang="en-US" sz="1200" kern="1200" dirty="0" err="1" smtClean="0">
                <a:solidFill>
                  <a:schemeClr val="tx1"/>
                </a:solidFill>
                <a:effectLst/>
                <a:latin typeface="+mn-lt"/>
                <a:ea typeface="+mn-ea"/>
                <a:cs typeface="+mn-cs"/>
              </a:rPr>
              <a:t>Basile</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Yuker</a:t>
            </a:r>
            <a:r>
              <a:rPr lang="en-US" sz="1200" kern="1200" dirty="0" smtClean="0">
                <a:solidFill>
                  <a:schemeClr val="tx1"/>
                </a:solidFill>
                <a:effectLst/>
                <a:latin typeface="+mn-lt"/>
                <a:ea typeface="+mn-ea"/>
                <a:cs typeface="+mn-cs"/>
              </a:rPr>
              <a:t>, 1991) and these attitudes are evident among co-workers, strangers, friends, romantic partners, and, most frequently, family members (</a:t>
            </a:r>
            <a:r>
              <a:rPr lang="en-US" sz="1200" kern="1200" dirty="0" err="1" smtClean="0">
                <a:solidFill>
                  <a:schemeClr val="tx1"/>
                </a:solidFill>
                <a:effectLst/>
                <a:latin typeface="+mn-lt"/>
                <a:ea typeface="+mn-ea"/>
                <a:cs typeface="+mn-cs"/>
              </a:rPr>
              <a:t>Puhl</a:t>
            </a:r>
            <a:r>
              <a:rPr lang="en-US" sz="1200" kern="1200" dirty="0" smtClean="0">
                <a:solidFill>
                  <a:schemeClr val="tx1"/>
                </a:solidFill>
                <a:effectLst/>
                <a:latin typeface="+mn-lt"/>
                <a:ea typeface="+mn-ea"/>
                <a:cs typeface="+mn-cs"/>
              </a:rPr>
              <a:t> &amp; Brownell, 2006). </a:t>
            </a:r>
            <a:endParaRPr lang="en-US" dirty="0" smtClean="0"/>
          </a:p>
          <a:p>
            <a:endParaRPr lang="en-US" dirty="0" smtClean="0"/>
          </a:p>
          <a:p>
            <a:r>
              <a:rPr lang="en-US" dirty="0" smtClean="0"/>
              <a:t>Prevalent in societal structure, age ranges, workplaces, etc.</a:t>
            </a:r>
          </a:p>
          <a:p>
            <a:r>
              <a:rPr lang="en-US" dirty="0" smtClean="0"/>
              <a:t>Common thought: stigmatizing attitudes might encourage and motivate</a:t>
            </a:r>
          </a:p>
          <a:p>
            <a:r>
              <a:rPr lang="en-US" dirty="0" smtClean="0"/>
              <a:t>Research suggests weight  stigma is related to increased problematic behavior, unhealthy choices, and avoidance of physical activity </a:t>
            </a:r>
            <a:r>
              <a:rPr lang="en-US" sz="1600" dirty="0" smtClean="0"/>
              <a:t>(e.g., </a:t>
            </a:r>
            <a:r>
              <a:rPr lang="en-US" sz="1600" dirty="0" err="1" smtClean="0"/>
              <a:t>Ashmore</a:t>
            </a:r>
            <a:r>
              <a:rPr lang="en-US" sz="1600" dirty="0" smtClean="0"/>
              <a:t> et al., 2008; Jensen at el., 2009)</a:t>
            </a:r>
          </a:p>
          <a:p>
            <a:r>
              <a:rPr lang="en-US" dirty="0" smtClean="0"/>
              <a:t>Weight self-stigma</a:t>
            </a:r>
          </a:p>
          <a:p>
            <a:pPr lvl="1"/>
            <a:r>
              <a:rPr lang="en-US" sz="2000" dirty="0" smtClean="0"/>
              <a:t>Internalized stigma from external environment </a:t>
            </a:r>
          </a:p>
          <a:p>
            <a:pPr lvl="1"/>
            <a:r>
              <a:rPr lang="en-US" sz="2000" dirty="0" smtClean="0"/>
              <a:t>Applying beliefs to self</a:t>
            </a:r>
          </a:p>
          <a:p>
            <a:pPr lvl="1"/>
            <a:r>
              <a:rPr lang="en-US" sz="2000" dirty="0" smtClean="0"/>
              <a:t>Contributes to psychological distress, binge eating </a:t>
            </a:r>
            <a:r>
              <a:rPr lang="en-US" dirty="0" smtClean="0"/>
              <a:t>(Lillis, Levin, &amp; Hayes, 2011)</a:t>
            </a:r>
          </a:p>
          <a:p>
            <a:pPr lvl="1"/>
            <a:r>
              <a:rPr lang="en-US" sz="2000" dirty="0" smtClean="0"/>
              <a:t>Greater predictor of QOL than BMI </a:t>
            </a:r>
            <a:r>
              <a:rPr lang="en-US" dirty="0" smtClean="0"/>
              <a:t>(Lillis, </a:t>
            </a:r>
            <a:r>
              <a:rPr lang="en-US" dirty="0" err="1" smtClean="0"/>
              <a:t>Luoma</a:t>
            </a:r>
            <a:r>
              <a:rPr lang="en-US" dirty="0" smtClean="0"/>
              <a:t>, Levin, &amp; Hayes, 2009)</a:t>
            </a:r>
          </a:p>
          <a:p>
            <a:endParaRPr lang="en-US" dirty="0"/>
          </a:p>
        </p:txBody>
      </p:sp>
      <p:sp>
        <p:nvSpPr>
          <p:cNvPr id="4" name="Slide Number Placeholder 3"/>
          <p:cNvSpPr>
            <a:spLocks noGrp="1"/>
          </p:cNvSpPr>
          <p:nvPr>
            <p:ph type="sldNum" sz="quarter" idx="10"/>
          </p:nvPr>
        </p:nvSpPr>
        <p:spPr/>
        <p:txBody>
          <a:bodyPr/>
          <a:lstStyle/>
          <a:p>
            <a:fld id="{31EDD62D-FAD1-0D42-80A8-431BC1B175B9}" type="slidenum">
              <a:rPr lang="en-US" smtClean="0"/>
              <a:t>9</a:t>
            </a:fld>
            <a:endParaRPr lang="en-US"/>
          </a:p>
        </p:txBody>
      </p:sp>
    </p:spTree>
    <p:extLst>
      <p:ext uri="{BB962C8B-B14F-4D97-AF65-F5344CB8AC3E}">
        <p14:creationId xmlns:p14="http://schemas.microsoft.com/office/powerpoint/2010/main" val="3805864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spc="300" dirty="0" smtClean="0">
                <a:latin typeface="+mn-lt"/>
                <a:cs typeface="Trebuchet MS"/>
              </a:rPr>
              <a:t>Weight-related issues</a:t>
            </a:r>
            <a:r>
              <a:rPr lang="en-US" spc="300" dirty="0" smtClean="0">
                <a:latin typeface="+mn-lt"/>
                <a:cs typeface="Trebuchet MS"/>
              </a:rPr>
              <a:t>:</a:t>
            </a:r>
          </a:p>
          <a:p>
            <a:r>
              <a:rPr lang="en-US" spc="300" dirty="0" smtClean="0">
                <a:latin typeface="+mn-lt"/>
                <a:cs typeface="Trebuchet MS"/>
              </a:rPr>
              <a:t>-Difficulty with weight loss and regain</a:t>
            </a:r>
          </a:p>
          <a:p>
            <a:r>
              <a:rPr lang="en-US" spc="300" dirty="0" smtClean="0">
                <a:latin typeface="+mn-lt"/>
                <a:cs typeface="Trebuchet MS"/>
              </a:rPr>
              <a:t>-Unhealthy behavior patterns</a:t>
            </a:r>
          </a:p>
          <a:p>
            <a:r>
              <a:rPr lang="en-US" spc="300" dirty="0" smtClean="0">
                <a:latin typeface="+mn-lt"/>
                <a:cs typeface="Trebuchet MS"/>
              </a:rPr>
              <a:t>-Psychological distress</a:t>
            </a:r>
          </a:p>
          <a:p>
            <a:r>
              <a:rPr lang="en-US" spc="300" dirty="0" smtClean="0">
                <a:latin typeface="+mn-lt"/>
                <a:cs typeface="Trebuchet MS"/>
              </a:rPr>
              <a:t>-Low quality of life</a:t>
            </a:r>
          </a:p>
          <a:p>
            <a:endParaRPr lang="en-US" dirty="0"/>
          </a:p>
        </p:txBody>
      </p:sp>
      <p:sp>
        <p:nvSpPr>
          <p:cNvPr id="4" name="Slide Number Placeholder 3"/>
          <p:cNvSpPr>
            <a:spLocks noGrp="1"/>
          </p:cNvSpPr>
          <p:nvPr>
            <p:ph type="sldNum" sz="quarter" idx="10"/>
          </p:nvPr>
        </p:nvSpPr>
        <p:spPr/>
        <p:txBody>
          <a:bodyPr/>
          <a:lstStyle/>
          <a:p>
            <a:fld id="{31EDD62D-FAD1-0D42-80A8-431BC1B175B9}" type="slidenum">
              <a:rPr lang="en-US" smtClean="0"/>
              <a:t>10</a:t>
            </a:fld>
            <a:endParaRPr lang="en-US"/>
          </a:p>
        </p:txBody>
      </p:sp>
    </p:spTree>
    <p:extLst>
      <p:ext uri="{BB962C8B-B14F-4D97-AF65-F5344CB8AC3E}">
        <p14:creationId xmlns:p14="http://schemas.microsoft.com/office/powerpoint/2010/main" val="370550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Jason Lillis and Joann Dahl</a:t>
            </a:r>
            <a:r>
              <a:rPr lang="en-US" baseline="0" dirty="0" smtClean="0"/>
              <a:t> and Sandra </a:t>
            </a:r>
            <a:r>
              <a:rPr lang="en-US" baseline="0" dirty="0" err="1" smtClean="0"/>
              <a:t>Weinland</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Personalized</a:t>
            </a:r>
            <a:r>
              <a:rPr lang="en-US" baseline="0" dirty="0" smtClean="0"/>
              <a:t> feel, probably many of you have rec a book, asking for a friend, what can I do… we know books can be </a:t>
            </a:r>
            <a:r>
              <a:rPr lang="en-US" baseline="0" dirty="0" err="1" smtClean="0"/>
              <a:t>addit</a:t>
            </a:r>
            <a:r>
              <a:rPr lang="en-US" baseline="0" dirty="0" smtClean="0"/>
              <a:t> useful treatment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Personalized feel</a:t>
            </a:r>
          </a:p>
          <a:p>
            <a:endParaRPr lang="en-US" dirty="0" smtClean="0"/>
          </a:p>
          <a:p>
            <a:r>
              <a:rPr lang="en-US" dirty="0" smtClean="0"/>
              <a:t>Patients might feel more open to seeking treatment</a:t>
            </a:r>
          </a:p>
          <a:p>
            <a:endParaRPr lang="en-US" dirty="0" smtClean="0"/>
          </a:p>
          <a:p>
            <a:r>
              <a:rPr lang="en-US" dirty="0" smtClean="0"/>
              <a:t>Recommending books = common</a:t>
            </a:r>
          </a:p>
          <a:p>
            <a:endParaRPr lang="en-US" dirty="0" smtClean="0"/>
          </a:p>
          <a:p>
            <a:r>
              <a:rPr lang="en-US" dirty="0" smtClean="0"/>
              <a:t>Avoids barriers such as training providers</a:t>
            </a:r>
          </a:p>
          <a:p>
            <a:endParaRPr lang="en-US" dirty="0" smtClean="0"/>
          </a:p>
          <a:p>
            <a:r>
              <a:rPr lang="en-US" dirty="0" smtClean="0"/>
              <a:t>Guidance with self-help promotes adherence, engagement, and application </a:t>
            </a:r>
            <a:r>
              <a:rPr lang="en-US" sz="1050" dirty="0" smtClean="0"/>
              <a:t>(</a:t>
            </a:r>
            <a:r>
              <a:rPr lang="en-US" sz="1050" dirty="0" err="1" smtClean="0"/>
              <a:t>Cuijpers</a:t>
            </a:r>
            <a:r>
              <a:rPr lang="en-US" sz="1050" dirty="0" smtClean="0"/>
              <a:t> et al., 2010)</a:t>
            </a:r>
          </a:p>
          <a:p>
            <a:pPr marL="45720" indent="0">
              <a:buNone/>
            </a:pPr>
            <a:endParaRPr lang="en-US" sz="1050" dirty="0" smtClean="0"/>
          </a:p>
          <a:p>
            <a:r>
              <a:rPr lang="en-US" dirty="0" smtClean="0"/>
              <a:t>Dissemination is cost-effective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1EDD62D-FAD1-0D42-80A8-431BC1B175B9}" type="slidenum">
              <a:rPr lang="en-US" smtClean="0"/>
              <a:t>12</a:t>
            </a:fld>
            <a:endParaRPr lang="en-US"/>
          </a:p>
        </p:txBody>
      </p:sp>
    </p:spTree>
    <p:extLst>
      <p:ext uri="{BB962C8B-B14F-4D97-AF65-F5344CB8AC3E}">
        <p14:creationId xmlns:p14="http://schemas.microsoft.com/office/powerpoint/2010/main" val="51778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Three participants dropped out of the study within the first three weeks of using the self-help book (two participants had family crises, one participant stopped after baseline for unclear reasons). These 3 dropouts were excluded from reported analyses, leaving a final sample of 10 participants.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 participants reported previous experience using weight loss strategies, with the most frequent past strategies including integrating exercise outside a structured class (80%), following a diet program (80%), commercial weight loss program (70%), exercise classes (70%), limiting/changing diet outside a program (70%), meeting with a dietician (50%), meeting with a physician (50%), and prescription medications or over-the-counter diet pills (50%).</a:t>
            </a:r>
            <a:endParaRPr lang="en-US" dirty="0" smtClean="0"/>
          </a:p>
          <a:p>
            <a:endParaRPr lang="en-US" dirty="0"/>
          </a:p>
        </p:txBody>
      </p:sp>
      <p:sp>
        <p:nvSpPr>
          <p:cNvPr id="4" name="Slide Number Placeholder 3"/>
          <p:cNvSpPr>
            <a:spLocks noGrp="1"/>
          </p:cNvSpPr>
          <p:nvPr>
            <p:ph type="sldNum" sz="quarter" idx="10"/>
          </p:nvPr>
        </p:nvSpPr>
        <p:spPr/>
        <p:txBody>
          <a:bodyPr/>
          <a:lstStyle/>
          <a:p>
            <a:fld id="{31EDD62D-FAD1-0D42-80A8-431BC1B175B9}" type="slidenum">
              <a:rPr lang="en-US" smtClean="0"/>
              <a:t>15</a:t>
            </a:fld>
            <a:endParaRPr lang="en-US"/>
          </a:p>
        </p:txBody>
      </p:sp>
    </p:spTree>
    <p:extLst>
      <p:ext uri="{BB962C8B-B14F-4D97-AF65-F5344CB8AC3E}">
        <p14:creationId xmlns:p14="http://schemas.microsoft.com/office/powerpoint/2010/main" val="4085706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Open trial, within group design</a:t>
            </a:r>
          </a:p>
          <a:p>
            <a:pPr lvl="0"/>
            <a:r>
              <a:rPr lang="en-US" sz="1200" kern="1200" dirty="0" smtClean="0">
                <a:solidFill>
                  <a:schemeClr val="tx1"/>
                </a:solidFill>
                <a:effectLst/>
                <a:latin typeface="+mn-lt"/>
                <a:ea typeface="+mn-ea"/>
                <a:cs typeface="+mn-cs"/>
              </a:rPr>
              <a:t>All participants are entered into study after completing baseline measurements</a:t>
            </a:r>
          </a:p>
          <a:p>
            <a:pPr lvl="0"/>
            <a:r>
              <a:rPr lang="en-US" sz="1200" kern="1200" dirty="0" smtClean="0">
                <a:solidFill>
                  <a:schemeClr val="tx1"/>
                </a:solidFill>
                <a:effectLst/>
                <a:latin typeface="+mn-lt"/>
                <a:ea typeface="+mn-ea"/>
                <a:cs typeface="+mn-cs"/>
              </a:rPr>
              <a:t>Participants are randomized to researcher A or B</a:t>
            </a:r>
          </a:p>
          <a:p>
            <a:pPr lvl="0"/>
            <a:r>
              <a:rPr lang="en-US" sz="1200" kern="1200" dirty="0" smtClean="0">
                <a:solidFill>
                  <a:schemeClr val="tx1"/>
                </a:solidFill>
                <a:effectLst/>
                <a:latin typeface="+mn-lt"/>
                <a:ea typeface="+mn-ea"/>
                <a:cs typeface="+mn-cs"/>
              </a:rPr>
              <a:t>Screening</a:t>
            </a:r>
          </a:p>
          <a:p>
            <a:pPr lvl="1"/>
            <a:r>
              <a:rPr lang="en-US" sz="1200" kern="1200" dirty="0" smtClean="0">
                <a:solidFill>
                  <a:schemeClr val="tx1"/>
                </a:solidFill>
                <a:effectLst/>
                <a:latin typeface="+mn-lt"/>
                <a:ea typeface="+mn-ea"/>
                <a:cs typeface="+mn-cs"/>
              </a:rPr>
              <a:t>Age, BMI, weight loss program </a:t>
            </a:r>
            <a:r>
              <a:rPr lang="en-US" sz="1200" kern="1200" dirty="0" err="1" smtClean="0">
                <a:solidFill>
                  <a:schemeClr val="tx1"/>
                </a:solidFill>
                <a:effectLst/>
                <a:latin typeface="+mn-lt"/>
                <a:ea typeface="+mn-ea"/>
                <a:cs typeface="+mn-cs"/>
              </a:rPr>
              <a:t>hx</a:t>
            </a:r>
            <a:r>
              <a:rPr lang="en-US" sz="1200" kern="1200" dirty="0" smtClean="0">
                <a:solidFill>
                  <a:schemeClr val="tx1"/>
                </a:solidFill>
                <a:effectLst/>
                <a:latin typeface="+mn-lt"/>
                <a:ea typeface="+mn-ea"/>
                <a:cs typeface="+mn-cs"/>
              </a:rPr>
              <a:t>., health and psychological diagnoses, WSSQ</a:t>
            </a:r>
          </a:p>
          <a:p>
            <a:pPr lvl="0"/>
            <a:r>
              <a:rPr lang="en-US" sz="1200" kern="1200" dirty="0" smtClean="0">
                <a:solidFill>
                  <a:schemeClr val="tx1"/>
                </a:solidFill>
                <a:effectLst/>
                <a:latin typeface="+mn-lt"/>
                <a:ea typeface="+mn-ea"/>
                <a:cs typeface="+mn-cs"/>
              </a:rPr>
              <a:t>In-Person Appointment</a:t>
            </a:r>
          </a:p>
          <a:p>
            <a:pPr lvl="1"/>
            <a:r>
              <a:rPr lang="en-US" sz="1200" kern="1200" dirty="0" smtClean="0">
                <a:solidFill>
                  <a:schemeClr val="tx1"/>
                </a:solidFill>
                <a:effectLst/>
                <a:latin typeface="+mn-lt"/>
                <a:ea typeface="+mn-ea"/>
                <a:cs typeface="+mn-cs"/>
              </a:rPr>
              <a:t>Consent for participation, baseline assessment, breath holding assessment, interview with phone coach, discussing reasons and desires for participation</a:t>
            </a:r>
          </a:p>
          <a:p>
            <a:pPr lvl="0"/>
            <a:r>
              <a:rPr lang="en-US" sz="1200" kern="1200" dirty="0" smtClean="0">
                <a:solidFill>
                  <a:schemeClr val="tx1"/>
                </a:solidFill>
                <a:effectLst/>
                <a:latin typeface="+mn-lt"/>
                <a:ea typeface="+mn-ea"/>
                <a:cs typeface="+mn-cs"/>
              </a:rPr>
              <a:t>Guided Self-Help Intervention</a:t>
            </a:r>
          </a:p>
          <a:p>
            <a:pPr lvl="1"/>
            <a:r>
              <a:rPr lang="en-US" sz="1200" kern="1200" dirty="0" smtClean="0">
                <a:solidFill>
                  <a:schemeClr val="tx1"/>
                </a:solidFill>
                <a:effectLst/>
                <a:latin typeface="+mn-lt"/>
                <a:ea typeface="+mn-ea"/>
                <a:cs typeface="+mn-cs"/>
              </a:rPr>
              <a:t>7-week intervention</a:t>
            </a:r>
          </a:p>
          <a:p>
            <a:pPr lvl="1"/>
            <a:r>
              <a:rPr lang="en-US" sz="1200" kern="1200" dirty="0" smtClean="0">
                <a:solidFill>
                  <a:schemeClr val="tx1"/>
                </a:solidFill>
                <a:effectLst/>
                <a:latin typeface="+mn-lt"/>
                <a:ea typeface="+mn-ea"/>
                <a:cs typeface="+mn-cs"/>
              </a:rPr>
              <a:t>Reading The Diet Trap, 1 chapter per week</a:t>
            </a:r>
          </a:p>
          <a:p>
            <a:pPr lvl="1"/>
            <a:r>
              <a:rPr lang="en-US" sz="1200" kern="1200" dirty="0" smtClean="0">
                <a:solidFill>
                  <a:schemeClr val="tx1"/>
                </a:solidFill>
                <a:effectLst/>
                <a:latin typeface="+mn-lt"/>
                <a:ea typeface="+mn-ea"/>
                <a:cs typeface="+mn-cs"/>
              </a:rPr>
              <a:t>Journaling activities (within book)</a:t>
            </a:r>
          </a:p>
          <a:p>
            <a:pPr lvl="1"/>
            <a:r>
              <a:rPr lang="en-US" sz="1200" kern="1200" dirty="0" smtClean="0">
                <a:solidFill>
                  <a:schemeClr val="tx1"/>
                </a:solidFill>
                <a:effectLst/>
                <a:latin typeface="+mn-lt"/>
                <a:ea typeface="+mn-ea"/>
                <a:cs typeface="+mn-cs"/>
              </a:rPr>
              <a:t>Weekly mini-quiz online</a:t>
            </a:r>
          </a:p>
          <a:p>
            <a:pPr lvl="1"/>
            <a:r>
              <a:rPr lang="en-US" sz="1200" kern="1200" dirty="0" smtClean="0">
                <a:solidFill>
                  <a:schemeClr val="tx1"/>
                </a:solidFill>
                <a:effectLst/>
                <a:latin typeface="+mn-lt"/>
                <a:ea typeface="+mn-ea"/>
                <a:cs typeface="+mn-cs"/>
              </a:rPr>
              <a:t>Weekly phone coaching session with personal coach</a:t>
            </a:r>
          </a:p>
          <a:p>
            <a:pPr lvl="2"/>
            <a:r>
              <a:rPr lang="en-US" sz="1200" kern="1200" dirty="0" smtClean="0">
                <a:solidFill>
                  <a:schemeClr val="tx1"/>
                </a:solidFill>
                <a:effectLst/>
                <a:latin typeface="+mn-lt"/>
                <a:ea typeface="+mn-ea"/>
                <a:cs typeface="+mn-cs"/>
              </a:rPr>
              <a:t>Promote engagement, encouraging use of book, aiding in generalizing program’s content to participant’s life</a:t>
            </a:r>
          </a:p>
          <a:p>
            <a:pPr lvl="2"/>
            <a:r>
              <a:rPr lang="en-US" sz="1200" kern="1200" dirty="0" smtClean="0">
                <a:solidFill>
                  <a:schemeClr val="tx1"/>
                </a:solidFill>
                <a:effectLst/>
                <a:latin typeface="+mn-lt"/>
                <a:ea typeface="+mn-ea"/>
                <a:cs typeface="+mn-cs"/>
              </a:rPr>
              <a:t>Not providing therapy</a:t>
            </a:r>
          </a:p>
          <a:p>
            <a:pPr lvl="2"/>
            <a:r>
              <a:rPr lang="en-US" sz="1200" kern="1200" dirty="0" smtClean="0">
                <a:solidFill>
                  <a:schemeClr val="tx1"/>
                </a:solidFill>
                <a:effectLst/>
                <a:latin typeface="+mn-lt"/>
                <a:ea typeface="+mn-ea"/>
                <a:cs typeface="+mn-cs"/>
              </a:rPr>
              <a:t>Final (7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coaching session is in-person</a:t>
            </a:r>
          </a:p>
          <a:p>
            <a:pPr lvl="1"/>
            <a:r>
              <a:rPr lang="en-US" sz="1200" kern="1200" dirty="0" smtClean="0">
                <a:solidFill>
                  <a:schemeClr val="tx1"/>
                </a:solidFill>
                <a:effectLst/>
                <a:latin typeface="+mn-lt"/>
                <a:ea typeface="+mn-ea"/>
                <a:cs typeface="+mn-cs"/>
              </a:rPr>
              <a:t>Summary of gains, changes throughout intervention, post assessment, breath holding assessment</a:t>
            </a:r>
          </a:p>
        </p:txBody>
      </p:sp>
      <p:sp>
        <p:nvSpPr>
          <p:cNvPr id="4" name="Slide Number Placeholder 3"/>
          <p:cNvSpPr>
            <a:spLocks noGrp="1"/>
          </p:cNvSpPr>
          <p:nvPr>
            <p:ph type="sldNum" sz="quarter" idx="10"/>
          </p:nvPr>
        </p:nvSpPr>
        <p:spPr/>
        <p:txBody>
          <a:bodyPr/>
          <a:lstStyle/>
          <a:p>
            <a:fld id="{4A1B7FD4-7FA6-C34E-8BEF-1651EA5992DC}" type="slidenum">
              <a:rPr lang="en-US" smtClean="0"/>
              <a:t>16</a:t>
            </a:fld>
            <a:endParaRPr lang="en-US"/>
          </a:p>
        </p:txBody>
      </p:sp>
    </p:spTree>
    <p:extLst>
      <p:ext uri="{BB962C8B-B14F-4D97-AF65-F5344CB8AC3E}">
        <p14:creationId xmlns:p14="http://schemas.microsoft.com/office/powerpoint/2010/main" val="3209111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202D9E-E017-49A9-9FEA-0C635E0C6135}" type="datetimeFigureOut">
              <a:rPr lang="en-US" smtClean="0"/>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D9CD9-05E9-44CD-8003-BFE4E77C4B89}" type="slidenum">
              <a:rPr lang="en-US" smtClean="0"/>
              <a:t>‹#›</a:t>
            </a:fld>
            <a:endParaRPr lang="en-US"/>
          </a:p>
        </p:txBody>
      </p:sp>
    </p:spTree>
    <p:extLst>
      <p:ext uri="{BB962C8B-B14F-4D97-AF65-F5344CB8AC3E}">
        <p14:creationId xmlns:p14="http://schemas.microsoft.com/office/powerpoint/2010/main" val="3320102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202D9E-E017-49A9-9FEA-0C635E0C6135}" type="datetimeFigureOut">
              <a:rPr lang="en-US" smtClean="0"/>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D9CD9-05E9-44CD-8003-BFE4E77C4B89}" type="slidenum">
              <a:rPr lang="en-US" smtClean="0"/>
              <a:t>‹#›</a:t>
            </a:fld>
            <a:endParaRPr lang="en-US"/>
          </a:p>
        </p:txBody>
      </p:sp>
    </p:spTree>
    <p:extLst>
      <p:ext uri="{BB962C8B-B14F-4D97-AF65-F5344CB8AC3E}">
        <p14:creationId xmlns:p14="http://schemas.microsoft.com/office/powerpoint/2010/main" val="455476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202D9E-E017-49A9-9FEA-0C635E0C6135}" type="datetimeFigureOut">
              <a:rPr lang="en-US" smtClean="0"/>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D9CD9-05E9-44CD-8003-BFE4E77C4B89}"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3711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202D9E-E017-49A9-9FEA-0C635E0C6135}" type="datetimeFigureOut">
              <a:rPr lang="en-US" smtClean="0"/>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D9CD9-05E9-44CD-8003-BFE4E77C4B89}" type="slidenum">
              <a:rPr lang="en-US" smtClean="0"/>
              <a:t>‹#›</a:t>
            </a:fld>
            <a:endParaRPr lang="en-US"/>
          </a:p>
        </p:txBody>
      </p:sp>
    </p:spTree>
    <p:extLst>
      <p:ext uri="{BB962C8B-B14F-4D97-AF65-F5344CB8AC3E}">
        <p14:creationId xmlns:p14="http://schemas.microsoft.com/office/powerpoint/2010/main" val="1316291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202D9E-E017-49A9-9FEA-0C635E0C6135}" type="datetimeFigureOut">
              <a:rPr lang="en-US" smtClean="0"/>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D9CD9-05E9-44CD-8003-BFE4E77C4B89}"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46165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202D9E-E017-49A9-9FEA-0C635E0C6135}" type="datetimeFigureOut">
              <a:rPr lang="en-US" smtClean="0"/>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D9CD9-05E9-44CD-8003-BFE4E77C4B89}" type="slidenum">
              <a:rPr lang="en-US" smtClean="0"/>
              <a:t>‹#›</a:t>
            </a:fld>
            <a:endParaRPr lang="en-US"/>
          </a:p>
        </p:txBody>
      </p:sp>
    </p:spTree>
    <p:extLst>
      <p:ext uri="{BB962C8B-B14F-4D97-AF65-F5344CB8AC3E}">
        <p14:creationId xmlns:p14="http://schemas.microsoft.com/office/powerpoint/2010/main" val="1432641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202D9E-E017-49A9-9FEA-0C635E0C6135}" type="datetimeFigureOut">
              <a:rPr lang="en-US" smtClean="0"/>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D9CD9-05E9-44CD-8003-BFE4E77C4B89}" type="slidenum">
              <a:rPr lang="en-US" smtClean="0"/>
              <a:t>‹#›</a:t>
            </a:fld>
            <a:endParaRPr lang="en-US"/>
          </a:p>
        </p:txBody>
      </p:sp>
    </p:spTree>
    <p:extLst>
      <p:ext uri="{BB962C8B-B14F-4D97-AF65-F5344CB8AC3E}">
        <p14:creationId xmlns:p14="http://schemas.microsoft.com/office/powerpoint/2010/main" val="1018117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202D9E-E017-49A9-9FEA-0C635E0C6135}" type="datetimeFigureOut">
              <a:rPr lang="en-US" smtClean="0"/>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D9CD9-05E9-44CD-8003-BFE4E77C4B89}" type="slidenum">
              <a:rPr lang="en-US" smtClean="0"/>
              <a:t>‹#›</a:t>
            </a:fld>
            <a:endParaRPr lang="en-US"/>
          </a:p>
        </p:txBody>
      </p:sp>
    </p:spTree>
    <p:extLst>
      <p:ext uri="{BB962C8B-B14F-4D97-AF65-F5344CB8AC3E}">
        <p14:creationId xmlns:p14="http://schemas.microsoft.com/office/powerpoint/2010/main" val="3986191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202D9E-E017-49A9-9FEA-0C635E0C6135}" type="datetimeFigureOut">
              <a:rPr lang="en-US" smtClean="0"/>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D9CD9-05E9-44CD-8003-BFE4E77C4B89}" type="slidenum">
              <a:rPr lang="en-US" smtClean="0"/>
              <a:t>‹#›</a:t>
            </a:fld>
            <a:endParaRPr lang="en-US"/>
          </a:p>
        </p:txBody>
      </p:sp>
    </p:spTree>
    <p:extLst>
      <p:ext uri="{BB962C8B-B14F-4D97-AF65-F5344CB8AC3E}">
        <p14:creationId xmlns:p14="http://schemas.microsoft.com/office/powerpoint/2010/main" val="931005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202D9E-E017-49A9-9FEA-0C635E0C6135}" type="datetimeFigureOut">
              <a:rPr lang="en-US" smtClean="0"/>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D9CD9-05E9-44CD-8003-BFE4E77C4B89}" type="slidenum">
              <a:rPr lang="en-US" smtClean="0"/>
              <a:t>‹#›</a:t>
            </a:fld>
            <a:endParaRPr lang="en-US"/>
          </a:p>
        </p:txBody>
      </p:sp>
    </p:spTree>
    <p:extLst>
      <p:ext uri="{BB962C8B-B14F-4D97-AF65-F5344CB8AC3E}">
        <p14:creationId xmlns:p14="http://schemas.microsoft.com/office/powerpoint/2010/main" val="2100348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202D9E-E017-49A9-9FEA-0C635E0C6135}" type="datetimeFigureOut">
              <a:rPr lang="en-US" smtClean="0"/>
              <a:t>6/22/16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D9CD9-05E9-44CD-8003-BFE4E77C4B89}" type="slidenum">
              <a:rPr lang="en-US" smtClean="0"/>
              <a:t>‹#›</a:t>
            </a:fld>
            <a:endParaRPr lang="en-US"/>
          </a:p>
        </p:txBody>
      </p:sp>
    </p:spTree>
    <p:extLst>
      <p:ext uri="{BB962C8B-B14F-4D97-AF65-F5344CB8AC3E}">
        <p14:creationId xmlns:p14="http://schemas.microsoft.com/office/powerpoint/2010/main" val="2072567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202D9E-E017-49A9-9FEA-0C635E0C6135}" type="datetimeFigureOut">
              <a:rPr lang="en-US" smtClean="0"/>
              <a:t>6/22/16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8D9CD9-05E9-44CD-8003-BFE4E77C4B89}" type="slidenum">
              <a:rPr lang="en-US" smtClean="0"/>
              <a:t>‹#›</a:t>
            </a:fld>
            <a:endParaRPr lang="en-US"/>
          </a:p>
        </p:txBody>
      </p:sp>
    </p:spTree>
    <p:extLst>
      <p:ext uri="{BB962C8B-B14F-4D97-AF65-F5344CB8AC3E}">
        <p14:creationId xmlns:p14="http://schemas.microsoft.com/office/powerpoint/2010/main" val="3596523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202D9E-E017-49A9-9FEA-0C635E0C6135}" type="datetimeFigureOut">
              <a:rPr lang="en-US" smtClean="0"/>
              <a:t>6/22/16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8D9CD9-05E9-44CD-8003-BFE4E77C4B89}" type="slidenum">
              <a:rPr lang="en-US" smtClean="0"/>
              <a:t>‹#›</a:t>
            </a:fld>
            <a:endParaRPr lang="en-US"/>
          </a:p>
        </p:txBody>
      </p:sp>
    </p:spTree>
    <p:extLst>
      <p:ext uri="{BB962C8B-B14F-4D97-AF65-F5344CB8AC3E}">
        <p14:creationId xmlns:p14="http://schemas.microsoft.com/office/powerpoint/2010/main" val="787687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202D9E-E017-49A9-9FEA-0C635E0C6135}" type="datetimeFigureOut">
              <a:rPr lang="en-US" smtClean="0"/>
              <a:t>6/22/16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8D9CD9-05E9-44CD-8003-BFE4E77C4B89}" type="slidenum">
              <a:rPr lang="en-US" smtClean="0"/>
              <a:t>‹#›</a:t>
            </a:fld>
            <a:endParaRPr lang="en-US"/>
          </a:p>
        </p:txBody>
      </p:sp>
    </p:spTree>
    <p:extLst>
      <p:ext uri="{BB962C8B-B14F-4D97-AF65-F5344CB8AC3E}">
        <p14:creationId xmlns:p14="http://schemas.microsoft.com/office/powerpoint/2010/main" val="3712661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3202D9E-E017-49A9-9FEA-0C635E0C6135}" type="datetimeFigureOut">
              <a:rPr lang="en-US" smtClean="0"/>
              <a:t>6/22/16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D9CD9-05E9-44CD-8003-BFE4E77C4B89}" type="slidenum">
              <a:rPr lang="en-US" smtClean="0"/>
              <a:t>‹#›</a:t>
            </a:fld>
            <a:endParaRPr lang="en-US"/>
          </a:p>
        </p:txBody>
      </p:sp>
    </p:spTree>
    <p:extLst>
      <p:ext uri="{BB962C8B-B14F-4D97-AF65-F5344CB8AC3E}">
        <p14:creationId xmlns:p14="http://schemas.microsoft.com/office/powerpoint/2010/main" val="3772515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202D9E-E017-49A9-9FEA-0C635E0C6135}" type="datetimeFigureOut">
              <a:rPr lang="en-US" smtClean="0"/>
              <a:t>6/22/16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D9CD9-05E9-44CD-8003-BFE4E77C4B89}" type="slidenum">
              <a:rPr lang="en-US" smtClean="0"/>
              <a:t>‹#›</a:t>
            </a:fld>
            <a:endParaRPr lang="en-US"/>
          </a:p>
        </p:txBody>
      </p:sp>
    </p:spTree>
    <p:extLst>
      <p:ext uri="{BB962C8B-B14F-4D97-AF65-F5344CB8AC3E}">
        <p14:creationId xmlns:p14="http://schemas.microsoft.com/office/powerpoint/2010/main" val="6361965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202D9E-E017-49A9-9FEA-0C635E0C6135}" type="datetimeFigureOut">
              <a:rPr lang="en-US" smtClean="0"/>
              <a:t>6/22/16</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628D9CD9-05E9-44CD-8003-BFE4E77C4B89}" type="slidenum">
              <a:rPr lang="en-US" smtClean="0"/>
              <a:t>‹#›</a:t>
            </a:fld>
            <a:endParaRPr lang="en-US"/>
          </a:p>
        </p:txBody>
      </p:sp>
    </p:spTree>
    <p:extLst>
      <p:ext uri="{BB962C8B-B14F-4D97-AF65-F5344CB8AC3E}">
        <p14:creationId xmlns:p14="http://schemas.microsoft.com/office/powerpoint/2010/main" val="1349610886"/>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hart" Target="../charts/char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hart" Target="../charts/char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hart" Target="../charts/char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hart" Target="../charts/char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chart" Target="../charts/char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chart" Target="../charts/char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chart" Target="../charts/char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2133600"/>
            <a:ext cx="7620000" cy="1646302"/>
          </a:xfrm>
        </p:spPr>
        <p:txBody>
          <a:bodyPr/>
          <a:lstStyle/>
          <a:p>
            <a:r>
              <a:rPr lang="en-US" sz="4800" dirty="0" smtClean="0">
                <a:solidFill>
                  <a:schemeClr val="accent2">
                    <a:lumMod val="75000"/>
                  </a:schemeClr>
                </a:solidFill>
              </a:rPr>
              <a:t>#141: </a:t>
            </a:r>
            <a:br>
              <a:rPr lang="en-US" sz="4800" dirty="0" smtClean="0">
                <a:solidFill>
                  <a:schemeClr val="accent2">
                    <a:lumMod val="75000"/>
                  </a:schemeClr>
                </a:solidFill>
              </a:rPr>
            </a:br>
            <a:r>
              <a:rPr lang="en-US" sz="4800" dirty="0" smtClean="0"/>
              <a:t>ACT for Obesity and Weight-Related Stigma: </a:t>
            </a:r>
            <a:br>
              <a:rPr lang="en-US" sz="4800" dirty="0" smtClean="0"/>
            </a:br>
            <a:r>
              <a:rPr lang="en-US" sz="4800" dirty="0" smtClean="0"/>
              <a:t>Concept and Treatment</a:t>
            </a:r>
            <a:endParaRPr lang="en-US" sz="4800" dirty="0"/>
          </a:p>
        </p:txBody>
      </p:sp>
      <p:sp>
        <p:nvSpPr>
          <p:cNvPr id="5" name="Subtitle 4"/>
          <p:cNvSpPr>
            <a:spLocks noGrp="1"/>
          </p:cNvSpPr>
          <p:nvPr>
            <p:ph type="subTitle" idx="1"/>
          </p:nvPr>
        </p:nvSpPr>
        <p:spPr>
          <a:xfrm>
            <a:off x="76200" y="4050834"/>
            <a:ext cx="7696199" cy="2578566"/>
          </a:xfrm>
        </p:spPr>
        <p:txBody>
          <a:bodyPr>
            <a:normAutofit/>
          </a:bodyPr>
          <a:lstStyle/>
          <a:p>
            <a:r>
              <a:rPr lang="en-US" dirty="0" smtClean="0"/>
              <a:t>Chair - </a:t>
            </a:r>
            <a:r>
              <a:rPr lang="en-US" dirty="0" smtClean="0">
                <a:solidFill>
                  <a:srgbClr val="0079A5"/>
                </a:solidFill>
              </a:rPr>
              <a:t>Sarah Potts, M.S. </a:t>
            </a:r>
          </a:p>
          <a:p>
            <a:r>
              <a:rPr lang="en-US" dirty="0" smtClean="0"/>
              <a:t>Discussant - </a:t>
            </a:r>
            <a:r>
              <a:rPr lang="en-US" dirty="0" smtClean="0">
                <a:solidFill>
                  <a:srgbClr val="0079A5"/>
                </a:solidFill>
              </a:rPr>
              <a:t>Emily Sandoz, Ph.D. </a:t>
            </a:r>
          </a:p>
          <a:p>
            <a:r>
              <a:rPr lang="en-US" sz="800" dirty="0" smtClean="0"/>
              <a:t>________________________________________________________________________________________________________________</a:t>
            </a:r>
            <a:endParaRPr lang="en-US" sz="800" dirty="0"/>
          </a:p>
          <a:p>
            <a:r>
              <a:rPr lang="en-US" dirty="0" smtClean="0">
                <a:solidFill>
                  <a:srgbClr val="0079A5"/>
                </a:solidFill>
              </a:rPr>
              <a:t>Jason Lillis, Ph.D. </a:t>
            </a:r>
            <a:r>
              <a:rPr lang="en-US" dirty="0" smtClean="0"/>
              <a:t>(Miriam Hospital, Brown Medical School)</a:t>
            </a:r>
          </a:p>
          <a:p>
            <a:r>
              <a:rPr lang="en-US" dirty="0" smtClean="0">
                <a:solidFill>
                  <a:srgbClr val="0079A5"/>
                </a:solidFill>
              </a:rPr>
              <a:t>Emily </a:t>
            </a:r>
            <a:r>
              <a:rPr lang="en-US" dirty="0" err="1" smtClean="0">
                <a:solidFill>
                  <a:srgbClr val="0079A5"/>
                </a:solidFill>
              </a:rPr>
              <a:t>Squyres</a:t>
            </a:r>
            <a:r>
              <a:rPr lang="en-US" dirty="0" smtClean="0">
                <a:solidFill>
                  <a:srgbClr val="0079A5"/>
                </a:solidFill>
              </a:rPr>
              <a:t>, M.S. </a:t>
            </a:r>
            <a:r>
              <a:rPr lang="en-US" dirty="0" smtClean="0"/>
              <a:t>(</a:t>
            </a:r>
            <a:r>
              <a:rPr lang="en-US" dirty="0"/>
              <a:t>University of Louisiana </a:t>
            </a:r>
            <a:r>
              <a:rPr lang="en-US" dirty="0" smtClean="0"/>
              <a:t>Lafayette)</a:t>
            </a:r>
          </a:p>
          <a:p>
            <a:r>
              <a:rPr lang="en-US" dirty="0" smtClean="0">
                <a:solidFill>
                  <a:srgbClr val="0079A5"/>
                </a:solidFill>
              </a:rPr>
              <a:t>Sarah Potts, M.S. </a:t>
            </a:r>
            <a:r>
              <a:rPr lang="en-US" dirty="0"/>
              <a:t>(Utah State University)</a:t>
            </a:r>
          </a:p>
          <a:p>
            <a:endParaRPr lang="en-US" dirty="0" smtClean="0"/>
          </a:p>
          <a:p>
            <a:endParaRPr lang="en-US" dirty="0"/>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22" y="4454842"/>
            <a:ext cx="1450578" cy="247935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3146" y="6164995"/>
            <a:ext cx="720854" cy="693005"/>
          </a:xfrm>
          <a:prstGeom prst="rect">
            <a:avLst/>
          </a:prstGeom>
        </p:spPr>
      </p:pic>
    </p:spTree>
    <p:extLst>
      <p:ext uri="{BB962C8B-B14F-4D97-AF65-F5344CB8AC3E}">
        <p14:creationId xmlns:p14="http://schemas.microsoft.com/office/powerpoint/2010/main" val="28884648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81000"/>
            <a:ext cx="6347713" cy="1320800"/>
          </a:xfrm>
        </p:spPr>
        <p:txBody>
          <a:bodyPr/>
          <a:lstStyle/>
          <a:p>
            <a:r>
              <a:rPr lang="en-US" dirty="0" smtClean="0"/>
              <a:t>Application of ACT</a:t>
            </a:r>
            <a:endParaRPr lang="en-US" dirty="0"/>
          </a:p>
        </p:txBody>
      </p:sp>
      <p:sp>
        <p:nvSpPr>
          <p:cNvPr id="5" name="TextBox 4"/>
          <p:cNvSpPr txBox="1"/>
          <p:nvPr/>
        </p:nvSpPr>
        <p:spPr>
          <a:xfrm>
            <a:off x="1600200" y="1752600"/>
            <a:ext cx="5105400" cy="3886200"/>
          </a:xfrm>
          <a:prstGeom prst="triangle">
            <a:avLst/>
          </a:prstGeom>
          <a:solidFill>
            <a:schemeClr val="accent1"/>
          </a:solidFill>
        </p:spPr>
        <p:txBody>
          <a:bodyPr wrap="square" rtlCol="0">
            <a:spAutoFit/>
          </a:bodyPr>
          <a:lstStyle/>
          <a:p>
            <a:endParaRPr lang="en-US" dirty="0"/>
          </a:p>
        </p:txBody>
      </p:sp>
      <p:sp>
        <p:nvSpPr>
          <p:cNvPr id="6" name="Content Placeholder 2"/>
          <p:cNvSpPr txBox="1">
            <a:spLocks/>
          </p:cNvSpPr>
          <p:nvPr/>
        </p:nvSpPr>
        <p:spPr>
          <a:xfrm>
            <a:off x="1905000" y="1143000"/>
            <a:ext cx="4572000" cy="91439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ctr"/>
            <a:r>
              <a:rPr lang="en-US" dirty="0" smtClean="0">
                <a:solidFill>
                  <a:srgbClr val="0079A5"/>
                </a:solidFill>
              </a:rPr>
              <a:t>Aware: </a:t>
            </a:r>
            <a:r>
              <a:rPr lang="en-US" dirty="0" smtClean="0"/>
              <a:t>Noticing internal experience and recognizing patterns of behavior</a:t>
            </a:r>
          </a:p>
        </p:txBody>
      </p:sp>
      <p:sp>
        <p:nvSpPr>
          <p:cNvPr id="8" name="Content Placeholder 2"/>
          <p:cNvSpPr txBox="1">
            <a:spLocks/>
          </p:cNvSpPr>
          <p:nvPr/>
        </p:nvSpPr>
        <p:spPr>
          <a:xfrm>
            <a:off x="4724400" y="5715000"/>
            <a:ext cx="3833114" cy="53340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smtClean="0">
                <a:solidFill>
                  <a:srgbClr val="0079A5"/>
                </a:solidFill>
              </a:rPr>
              <a:t>Active: </a:t>
            </a:r>
            <a:r>
              <a:rPr lang="en-US" dirty="0" smtClean="0"/>
              <a:t>Doing things that align with what’s important</a:t>
            </a:r>
          </a:p>
        </p:txBody>
      </p:sp>
      <p:sp>
        <p:nvSpPr>
          <p:cNvPr id="9" name="Content Placeholder 2"/>
          <p:cNvSpPr txBox="1">
            <a:spLocks/>
          </p:cNvSpPr>
          <p:nvPr/>
        </p:nvSpPr>
        <p:spPr>
          <a:xfrm>
            <a:off x="609600" y="5715000"/>
            <a:ext cx="3581400" cy="76200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smtClean="0">
                <a:solidFill>
                  <a:srgbClr val="0079A5"/>
                </a:solidFill>
              </a:rPr>
              <a:t>Open: </a:t>
            </a:r>
            <a:r>
              <a:rPr lang="en-US" dirty="0" smtClean="0"/>
              <a:t>Acceptance for experience, whether or not pleasant</a:t>
            </a:r>
          </a:p>
        </p:txBody>
      </p:sp>
      <p:sp>
        <p:nvSpPr>
          <p:cNvPr id="3" name="Content Placeholder 2"/>
          <p:cNvSpPr>
            <a:spLocks noGrp="1"/>
          </p:cNvSpPr>
          <p:nvPr>
            <p:ph idx="1"/>
          </p:nvPr>
        </p:nvSpPr>
        <p:spPr>
          <a:xfrm>
            <a:off x="3048000" y="3276601"/>
            <a:ext cx="2133600" cy="2590800"/>
          </a:xfrm>
        </p:spPr>
        <p:txBody>
          <a:bodyPr>
            <a:normAutofit/>
          </a:bodyPr>
          <a:lstStyle/>
          <a:p>
            <a:pPr marL="0" indent="0" algn="ctr">
              <a:buNone/>
            </a:pPr>
            <a:r>
              <a:rPr lang="en-US" dirty="0" smtClean="0">
                <a:solidFill>
                  <a:srgbClr val="0079A5"/>
                </a:solidFill>
              </a:rPr>
              <a:t>Moving Forward: </a:t>
            </a:r>
            <a:r>
              <a:rPr lang="en-US" dirty="0" smtClean="0"/>
              <a:t>Being with self and accepting all experiencing while going towards what’s important </a:t>
            </a:r>
            <a:endParaRPr lang="en-US" dirty="0"/>
          </a:p>
        </p:txBody>
      </p:sp>
    </p:spTree>
    <p:extLst>
      <p:ext uri="{BB962C8B-B14F-4D97-AF65-F5344CB8AC3E}">
        <p14:creationId xmlns:p14="http://schemas.microsoft.com/office/powerpoint/2010/main" val="28176695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Self-Stigma and ACT</a:t>
            </a:r>
          </a:p>
        </p:txBody>
      </p:sp>
      <p:sp>
        <p:nvSpPr>
          <p:cNvPr id="3" name="Content Placeholder 2"/>
          <p:cNvSpPr>
            <a:spLocks noGrp="1"/>
          </p:cNvSpPr>
          <p:nvPr>
            <p:ph idx="1"/>
          </p:nvPr>
        </p:nvSpPr>
        <p:spPr>
          <a:xfrm>
            <a:off x="609599" y="1600200"/>
            <a:ext cx="6347714" cy="4441163"/>
          </a:xfrm>
        </p:spPr>
        <p:txBody>
          <a:bodyPr>
            <a:normAutofit fontScale="92500" lnSpcReduction="10000"/>
          </a:bodyPr>
          <a:lstStyle/>
          <a:p>
            <a:r>
              <a:rPr lang="en-US" dirty="0"/>
              <a:t>Preliminary research for people with weight self-stigma (Lillis et al., 2009) </a:t>
            </a:r>
          </a:p>
          <a:p>
            <a:r>
              <a:rPr lang="en-US" dirty="0"/>
              <a:t>Previous efficacious interventions for addictions (</a:t>
            </a:r>
            <a:r>
              <a:rPr lang="en-US" dirty="0" err="1"/>
              <a:t>Luoma</a:t>
            </a:r>
            <a:r>
              <a:rPr lang="en-US" dirty="0"/>
              <a:t> et al., 2012) and LGBT populations (</a:t>
            </a:r>
            <a:r>
              <a:rPr lang="en-US" dirty="0" err="1"/>
              <a:t>Yadavaia</a:t>
            </a:r>
            <a:r>
              <a:rPr lang="en-US" dirty="0"/>
              <a:t> &amp; Hayes, 2012)</a:t>
            </a:r>
          </a:p>
          <a:p>
            <a:endParaRPr lang="en-US" dirty="0"/>
          </a:p>
          <a:p>
            <a:r>
              <a:rPr lang="en-US" dirty="0"/>
              <a:t>ACT targets self-stigma</a:t>
            </a:r>
          </a:p>
          <a:p>
            <a:pPr lvl="1"/>
            <a:r>
              <a:rPr lang="en-US" sz="1900" dirty="0" smtClean="0"/>
              <a:t>Increase </a:t>
            </a:r>
            <a:r>
              <a:rPr lang="en-US" sz="1900" dirty="0"/>
              <a:t>awareness for thoughts and what one does with them</a:t>
            </a:r>
          </a:p>
          <a:p>
            <a:pPr lvl="1"/>
            <a:r>
              <a:rPr lang="en-US" sz="1900" dirty="0" smtClean="0"/>
              <a:t>Notice </a:t>
            </a:r>
            <a:r>
              <a:rPr lang="en-US" sz="1900" dirty="0"/>
              <a:t>patterns of behavior, cycle of suffering, or </a:t>
            </a:r>
            <a:r>
              <a:rPr lang="en-US" sz="1900" dirty="0" smtClean="0"/>
              <a:t>self</a:t>
            </a:r>
            <a:r>
              <a:rPr lang="en-US" sz="1900" dirty="0"/>
              <a:t>-</a:t>
            </a:r>
            <a:r>
              <a:rPr lang="en-US" sz="1900" dirty="0" smtClean="0"/>
              <a:t>story” </a:t>
            </a:r>
            <a:r>
              <a:rPr lang="en-US" sz="1900" dirty="0" err="1" smtClean="0"/>
              <a:t>tanglledness</a:t>
            </a:r>
            <a:r>
              <a:rPr lang="en-US" sz="1900" dirty="0" smtClean="0"/>
              <a:t>”</a:t>
            </a:r>
            <a:endParaRPr lang="en-US" sz="1900" dirty="0"/>
          </a:p>
          <a:p>
            <a:pPr lvl="1"/>
            <a:r>
              <a:rPr lang="en-US" sz="1900" dirty="0" smtClean="0"/>
              <a:t>Encourages stepping </a:t>
            </a:r>
            <a:r>
              <a:rPr lang="en-US" sz="1900" dirty="0"/>
              <a:t>out of self-stories, noticing more choices</a:t>
            </a:r>
          </a:p>
          <a:p>
            <a:pPr lvl="1"/>
            <a:r>
              <a:rPr lang="en-US" sz="1900" dirty="0"/>
              <a:t>Making choices </a:t>
            </a:r>
            <a:r>
              <a:rPr lang="en-US" sz="1900" dirty="0" smtClean="0"/>
              <a:t>aligned </a:t>
            </a:r>
            <a:r>
              <a:rPr lang="en-US" sz="1900" dirty="0"/>
              <a:t>with </a:t>
            </a:r>
            <a:r>
              <a:rPr lang="en-US" sz="1900" dirty="0" smtClean="0"/>
              <a:t>values</a:t>
            </a:r>
            <a:endParaRPr lang="en-US" sz="1900" dirty="0"/>
          </a:p>
          <a:p>
            <a:endParaRPr lang="en-US" dirty="0"/>
          </a:p>
        </p:txBody>
      </p:sp>
    </p:spTree>
    <p:extLst>
      <p:ext uri="{BB962C8B-B14F-4D97-AF65-F5344CB8AC3E}">
        <p14:creationId xmlns:p14="http://schemas.microsoft.com/office/powerpoint/2010/main" val="238070354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Guided Self-Help Approach</a:t>
            </a:r>
          </a:p>
        </p:txBody>
      </p:sp>
      <p:pic>
        <p:nvPicPr>
          <p:cNvPr id="4" name="Picture 3" descr="Screen Shot 2015-10-14 at 11.05.10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86000" y="1541490"/>
            <a:ext cx="3432493" cy="4754846"/>
          </a:xfrm>
          <a:prstGeom prst="rect">
            <a:avLst/>
          </a:prstGeom>
        </p:spPr>
      </p:pic>
    </p:spTree>
    <p:extLst>
      <p:ext uri="{BB962C8B-B14F-4D97-AF65-F5344CB8AC3E}">
        <p14:creationId xmlns:p14="http://schemas.microsoft.com/office/powerpoint/2010/main" val="30715223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Study</a:t>
            </a:r>
          </a:p>
        </p:txBody>
      </p:sp>
      <p:sp>
        <p:nvSpPr>
          <p:cNvPr id="3" name="Content Placeholder 2"/>
          <p:cNvSpPr>
            <a:spLocks noGrp="1"/>
          </p:cNvSpPr>
          <p:nvPr>
            <p:ph idx="1"/>
          </p:nvPr>
        </p:nvSpPr>
        <p:spPr>
          <a:xfrm>
            <a:off x="609599" y="1524000"/>
            <a:ext cx="6347714" cy="4517363"/>
          </a:xfrm>
        </p:spPr>
        <p:txBody>
          <a:bodyPr/>
          <a:lstStyle/>
          <a:p>
            <a:r>
              <a:rPr lang="en-US" dirty="0" smtClean="0"/>
              <a:t>Feasibility of guided self-help ACT with limited support (supportive accountability via coach)</a:t>
            </a:r>
          </a:p>
          <a:p>
            <a:endParaRPr lang="en-US" dirty="0"/>
          </a:p>
          <a:p>
            <a:r>
              <a:rPr lang="en-US" dirty="0" smtClean="0"/>
              <a:t>What is acceptable for obese individuals struggling with weight self-stigma? </a:t>
            </a:r>
          </a:p>
          <a:p>
            <a:endParaRPr lang="en-US" dirty="0"/>
          </a:p>
          <a:p>
            <a:r>
              <a:rPr lang="en-US" dirty="0" smtClean="0"/>
              <a:t>What kinds of changes do we see regarding </a:t>
            </a:r>
            <a:r>
              <a:rPr lang="en-US" dirty="0"/>
              <a:t>weight self-stigma, weight-related outcomes, eating behaviors, diet/exercise, quality of life, and </a:t>
            </a:r>
            <a:r>
              <a:rPr lang="en-US" dirty="0" smtClean="0"/>
              <a:t>depression?</a:t>
            </a:r>
            <a:endParaRPr lang="en-US" dirty="0"/>
          </a:p>
        </p:txBody>
      </p:sp>
    </p:spTree>
    <p:extLst>
      <p:ext uri="{BB962C8B-B14F-4D97-AF65-F5344CB8AC3E}">
        <p14:creationId xmlns:p14="http://schemas.microsoft.com/office/powerpoint/2010/main" val="26002087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Methods</a:t>
            </a:r>
            <a:endParaRPr lang="en-US" dirty="0"/>
          </a:p>
        </p:txBody>
      </p:sp>
      <p:sp>
        <p:nvSpPr>
          <p:cNvPr id="3" name="Content Placeholder 2"/>
          <p:cNvSpPr>
            <a:spLocks noGrp="1"/>
          </p:cNvSpPr>
          <p:nvPr>
            <p:ph idx="1"/>
          </p:nvPr>
        </p:nvSpPr>
        <p:spPr>
          <a:xfrm>
            <a:off x="609599" y="1524000"/>
            <a:ext cx="6347714" cy="4724400"/>
          </a:xfrm>
        </p:spPr>
        <p:txBody>
          <a:bodyPr>
            <a:normAutofit fontScale="92500" lnSpcReduction="20000"/>
          </a:bodyPr>
          <a:lstStyle/>
          <a:p>
            <a:r>
              <a:rPr lang="en-US" dirty="0" smtClean="0">
                <a:solidFill>
                  <a:srgbClr val="0079A5"/>
                </a:solidFill>
              </a:rPr>
              <a:t>Recruitment:</a:t>
            </a:r>
            <a:endParaRPr lang="en-US" dirty="0">
              <a:solidFill>
                <a:srgbClr val="0079A5"/>
              </a:solidFill>
            </a:endParaRPr>
          </a:p>
          <a:p>
            <a:pPr lvl="1"/>
            <a:r>
              <a:rPr lang="en-US" dirty="0" smtClean="0"/>
              <a:t>October 2014 to November 2015</a:t>
            </a:r>
          </a:p>
          <a:p>
            <a:pPr lvl="2"/>
            <a:r>
              <a:rPr lang="en-US" dirty="0" smtClean="0"/>
              <a:t>Letters to providers, flyers in community areas, advertisements on campus screens</a:t>
            </a:r>
            <a:endParaRPr lang="en-US" dirty="0"/>
          </a:p>
          <a:p>
            <a:r>
              <a:rPr lang="en-US" dirty="0">
                <a:solidFill>
                  <a:srgbClr val="0079A5"/>
                </a:solidFill>
              </a:rPr>
              <a:t>Inclusion:</a:t>
            </a:r>
          </a:p>
          <a:p>
            <a:pPr lvl="1"/>
            <a:r>
              <a:rPr lang="en-US" dirty="0"/>
              <a:t>BMI of 27.5 or greater</a:t>
            </a:r>
          </a:p>
          <a:p>
            <a:pPr lvl="1"/>
            <a:r>
              <a:rPr lang="en-US" dirty="0"/>
              <a:t>Score of at least 36 on Weight Self Stigma Questionnaire (WSSQ; Lillis et al., 2010)</a:t>
            </a:r>
          </a:p>
          <a:p>
            <a:pPr lvl="1"/>
            <a:r>
              <a:rPr lang="en-US" dirty="0"/>
              <a:t>Previous participation in weight loss programs in previous 2 years</a:t>
            </a:r>
          </a:p>
          <a:p>
            <a:pPr lvl="1"/>
            <a:r>
              <a:rPr lang="en-US" dirty="0" smtClean="0"/>
              <a:t>Between 21 </a:t>
            </a:r>
            <a:r>
              <a:rPr lang="en-US" dirty="0"/>
              <a:t>and 70 </a:t>
            </a:r>
            <a:r>
              <a:rPr lang="en-US" dirty="0" smtClean="0"/>
              <a:t>years old</a:t>
            </a:r>
            <a:endParaRPr lang="en-US" dirty="0"/>
          </a:p>
          <a:p>
            <a:r>
              <a:rPr lang="en-US" dirty="0">
                <a:solidFill>
                  <a:srgbClr val="0079A5"/>
                </a:solidFill>
              </a:rPr>
              <a:t>Exclusion:</a:t>
            </a:r>
          </a:p>
          <a:p>
            <a:pPr lvl="1"/>
            <a:r>
              <a:rPr lang="en-US" dirty="0"/>
              <a:t>Recent weight loss of 5% or more of total weight</a:t>
            </a:r>
          </a:p>
          <a:p>
            <a:pPr lvl="1"/>
            <a:r>
              <a:rPr lang="en-US" dirty="0"/>
              <a:t>Current or planning pregnancy in next year</a:t>
            </a:r>
          </a:p>
          <a:p>
            <a:pPr lvl="1"/>
            <a:r>
              <a:rPr lang="en-US" dirty="0"/>
              <a:t>Current chest pain, dizziness, and/or Cardiovascular Disease</a:t>
            </a:r>
          </a:p>
          <a:p>
            <a:pPr lvl="1"/>
            <a:r>
              <a:rPr lang="en-US" dirty="0"/>
              <a:t>Serious psychological disorder</a:t>
            </a:r>
          </a:p>
          <a:p>
            <a:endParaRPr lang="en-US" dirty="0"/>
          </a:p>
        </p:txBody>
      </p:sp>
    </p:spTree>
    <p:extLst>
      <p:ext uri="{BB962C8B-B14F-4D97-AF65-F5344CB8AC3E}">
        <p14:creationId xmlns:p14="http://schemas.microsoft.com/office/powerpoint/2010/main" val="214701595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Flow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2918514"/>
              </p:ext>
            </p:extLst>
          </p:nvPr>
        </p:nvGraphicFramePr>
        <p:xfrm>
          <a:off x="152400" y="1350037"/>
          <a:ext cx="6705601" cy="474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a:xfrm>
            <a:off x="4419600" y="2667000"/>
            <a:ext cx="3352799" cy="19812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smtClean="0">
                <a:solidFill>
                  <a:srgbClr val="0079A5"/>
                </a:solidFill>
              </a:rPr>
              <a:t>90% female</a:t>
            </a:r>
          </a:p>
          <a:p>
            <a:r>
              <a:rPr lang="en-US" dirty="0" smtClean="0">
                <a:solidFill>
                  <a:srgbClr val="0079A5"/>
                </a:solidFill>
              </a:rPr>
              <a:t>90% White (1 participant Asian American)</a:t>
            </a:r>
          </a:p>
          <a:p>
            <a:r>
              <a:rPr lang="en-US" dirty="0" smtClean="0">
                <a:solidFill>
                  <a:srgbClr val="0079A5"/>
                </a:solidFill>
              </a:rPr>
              <a:t>35.10 (12.63) years old</a:t>
            </a:r>
          </a:p>
          <a:p>
            <a:r>
              <a:rPr lang="en-US" dirty="0" smtClean="0">
                <a:solidFill>
                  <a:srgbClr val="0079A5"/>
                </a:solidFill>
              </a:rPr>
              <a:t>BMI: 34.11 (5.21)</a:t>
            </a:r>
          </a:p>
          <a:p>
            <a:endParaRPr lang="en-US" dirty="0" smtClean="0">
              <a:solidFill>
                <a:srgbClr val="0079A5"/>
              </a:solidFill>
            </a:endParaRPr>
          </a:p>
          <a:p>
            <a:endParaRPr lang="en-US" dirty="0" smtClean="0"/>
          </a:p>
          <a:p>
            <a:pPr marL="0" indent="0">
              <a:buNone/>
            </a:pPr>
            <a:endParaRPr lang="en-US" dirty="0"/>
          </a:p>
        </p:txBody>
      </p:sp>
    </p:spTree>
    <p:extLst>
      <p:ext uri="{BB962C8B-B14F-4D97-AF65-F5344CB8AC3E}">
        <p14:creationId xmlns:p14="http://schemas.microsoft.com/office/powerpoint/2010/main" val="220840212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37923069"/>
              </p:ext>
            </p:extLst>
          </p:nvPr>
        </p:nvGraphicFramePr>
        <p:xfrm>
          <a:off x="380999" y="1905000"/>
          <a:ext cx="8407893" cy="2243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Study Procedures</a:t>
            </a:r>
            <a:endParaRPr lang="en-US" dirty="0"/>
          </a:p>
        </p:txBody>
      </p:sp>
      <p:sp>
        <p:nvSpPr>
          <p:cNvPr id="5" name="Rectangle 4"/>
          <p:cNvSpPr/>
          <p:nvPr/>
        </p:nvSpPr>
        <p:spPr>
          <a:xfrm>
            <a:off x="8472" y="3839395"/>
            <a:ext cx="3090327" cy="1754327"/>
          </a:xfrm>
          <a:prstGeom prst="rect">
            <a:avLst/>
          </a:prstGeom>
        </p:spPr>
        <p:txBody>
          <a:bodyPr wrap="square">
            <a:spAutoFit/>
          </a:bodyPr>
          <a:lstStyle/>
          <a:p>
            <a:pPr marL="742950" lvl="1" indent="-285750">
              <a:buFont typeface="Arial"/>
              <a:buChar char="•"/>
            </a:pPr>
            <a:r>
              <a:rPr lang="en-US" dirty="0" smtClean="0"/>
              <a:t>BMI</a:t>
            </a:r>
          </a:p>
          <a:p>
            <a:pPr marL="742950" lvl="1" indent="-285750">
              <a:buFont typeface="Arial"/>
              <a:buChar char="•"/>
            </a:pPr>
            <a:r>
              <a:rPr lang="en-US" dirty="0" smtClean="0"/>
              <a:t>weight </a:t>
            </a:r>
            <a:r>
              <a:rPr lang="en-US" dirty="0"/>
              <a:t>loss program </a:t>
            </a:r>
            <a:r>
              <a:rPr lang="en-US" dirty="0" smtClean="0"/>
              <a:t>history</a:t>
            </a:r>
          </a:p>
          <a:p>
            <a:pPr marL="742950" lvl="1" indent="-285750">
              <a:buFont typeface="Arial"/>
              <a:buChar char="•"/>
            </a:pPr>
            <a:r>
              <a:rPr lang="en-US" dirty="0" smtClean="0"/>
              <a:t>weight self-stigma</a:t>
            </a:r>
          </a:p>
          <a:p>
            <a:pPr marL="742950" lvl="1" indent="-285750">
              <a:buFont typeface="Arial"/>
              <a:buChar char="•"/>
            </a:pPr>
            <a:r>
              <a:rPr lang="en-US" dirty="0"/>
              <a:t>r</a:t>
            </a:r>
            <a:r>
              <a:rPr lang="en-US" dirty="0" smtClean="0"/>
              <a:t>andomized to A or B coach if eligible</a:t>
            </a:r>
          </a:p>
        </p:txBody>
      </p:sp>
      <p:sp>
        <p:nvSpPr>
          <p:cNvPr id="6" name="Rectangle 5"/>
          <p:cNvSpPr/>
          <p:nvPr/>
        </p:nvSpPr>
        <p:spPr>
          <a:xfrm>
            <a:off x="2777065" y="3839395"/>
            <a:ext cx="3200399" cy="2031325"/>
          </a:xfrm>
          <a:prstGeom prst="rect">
            <a:avLst/>
          </a:prstGeom>
        </p:spPr>
        <p:txBody>
          <a:bodyPr wrap="square">
            <a:spAutoFit/>
          </a:bodyPr>
          <a:lstStyle/>
          <a:p>
            <a:pPr marL="742950" lvl="1" indent="-285750">
              <a:buFont typeface="Arial"/>
              <a:buChar char="•"/>
            </a:pPr>
            <a:r>
              <a:rPr lang="en-US" dirty="0"/>
              <a:t>i</a:t>
            </a:r>
            <a:r>
              <a:rPr lang="en-US" dirty="0" smtClean="0"/>
              <a:t>nterview with </a:t>
            </a:r>
            <a:r>
              <a:rPr lang="en-US" dirty="0"/>
              <a:t>phone </a:t>
            </a:r>
            <a:r>
              <a:rPr lang="en-US" dirty="0" smtClean="0"/>
              <a:t>coach</a:t>
            </a:r>
            <a:endParaRPr lang="en-US" dirty="0"/>
          </a:p>
          <a:p>
            <a:pPr marL="742950" lvl="1" indent="-285750">
              <a:buFont typeface="Arial"/>
              <a:buChar char="•"/>
            </a:pPr>
            <a:r>
              <a:rPr lang="en-US" dirty="0" smtClean="0"/>
              <a:t>reasons </a:t>
            </a:r>
            <a:r>
              <a:rPr lang="en-US" dirty="0"/>
              <a:t>and desires for </a:t>
            </a:r>
            <a:r>
              <a:rPr lang="en-US" dirty="0" smtClean="0"/>
              <a:t>participation</a:t>
            </a:r>
          </a:p>
          <a:p>
            <a:pPr marL="742950" lvl="1" indent="-285750">
              <a:buFont typeface="Arial"/>
              <a:buChar char="•"/>
            </a:pPr>
            <a:r>
              <a:rPr lang="en-US" dirty="0"/>
              <a:t>s</a:t>
            </a:r>
            <a:r>
              <a:rPr lang="en-US" dirty="0" smtClean="0"/>
              <a:t>upportive accountability </a:t>
            </a:r>
          </a:p>
          <a:p>
            <a:pPr marL="742950" lvl="1" indent="-285750">
              <a:buFont typeface="Arial"/>
              <a:buChar char="•"/>
            </a:pPr>
            <a:r>
              <a:rPr lang="en-US" strike="sngStrike" dirty="0" smtClean="0"/>
              <a:t>therapy!</a:t>
            </a:r>
            <a:endParaRPr lang="en-US" strike="sngStrike" dirty="0"/>
          </a:p>
        </p:txBody>
      </p:sp>
      <p:sp>
        <p:nvSpPr>
          <p:cNvPr id="7" name="Rectangle 6"/>
          <p:cNvSpPr/>
          <p:nvPr/>
        </p:nvSpPr>
        <p:spPr>
          <a:xfrm>
            <a:off x="5605428" y="3831727"/>
            <a:ext cx="3031067" cy="1477328"/>
          </a:xfrm>
          <a:prstGeom prst="rect">
            <a:avLst/>
          </a:prstGeom>
        </p:spPr>
        <p:txBody>
          <a:bodyPr wrap="square">
            <a:spAutoFit/>
          </a:bodyPr>
          <a:lstStyle/>
          <a:p>
            <a:pPr marL="742950" lvl="1" indent="-285750">
              <a:buFont typeface="Arial"/>
              <a:buChar char="•"/>
            </a:pPr>
            <a:r>
              <a:rPr lang="en-US" dirty="0"/>
              <a:t>7-</a:t>
            </a:r>
            <a:r>
              <a:rPr lang="en-US" dirty="0" smtClean="0"/>
              <a:t>weeks</a:t>
            </a:r>
            <a:endParaRPr lang="en-US" dirty="0"/>
          </a:p>
          <a:p>
            <a:pPr marL="742950" lvl="1" indent="-285750">
              <a:buFont typeface="Arial"/>
              <a:buChar char="•"/>
            </a:pPr>
            <a:r>
              <a:rPr lang="en-US" dirty="0" smtClean="0"/>
              <a:t>The </a:t>
            </a:r>
            <a:r>
              <a:rPr lang="en-US" dirty="0"/>
              <a:t>Diet </a:t>
            </a:r>
            <a:r>
              <a:rPr lang="en-US" dirty="0" smtClean="0"/>
              <a:t>Trap</a:t>
            </a:r>
          </a:p>
          <a:p>
            <a:pPr marL="742950" lvl="1" indent="-285750">
              <a:buFont typeface="Arial"/>
              <a:buChar char="•"/>
            </a:pPr>
            <a:r>
              <a:rPr lang="en-US" dirty="0"/>
              <a:t>j</a:t>
            </a:r>
            <a:r>
              <a:rPr lang="en-US" dirty="0" smtClean="0"/>
              <a:t>ournal</a:t>
            </a:r>
          </a:p>
          <a:p>
            <a:pPr marL="742950" lvl="1" indent="-285750">
              <a:buFont typeface="Arial"/>
              <a:buChar char="•"/>
            </a:pPr>
            <a:r>
              <a:rPr lang="en-US" dirty="0"/>
              <a:t>c</a:t>
            </a:r>
            <a:r>
              <a:rPr lang="en-US" dirty="0" smtClean="0"/>
              <a:t>hapter quiz</a:t>
            </a:r>
          </a:p>
          <a:p>
            <a:pPr marL="742950" lvl="1" indent="-285750">
              <a:buFont typeface="Arial"/>
              <a:buChar char="•"/>
            </a:pPr>
            <a:r>
              <a:rPr lang="en-US" dirty="0" smtClean="0"/>
              <a:t>coaching session</a:t>
            </a:r>
            <a:endParaRPr lang="en-US" dirty="0"/>
          </a:p>
        </p:txBody>
      </p:sp>
    </p:spTree>
    <p:extLst>
      <p:ext uri="{BB962C8B-B14F-4D97-AF65-F5344CB8AC3E}">
        <p14:creationId xmlns:p14="http://schemas.microsoft.com/office/powerpoint/2010/main" val="25085995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58763846"/>
              </p:ext>
            </p:extLst>
          </p:nvPr>
        </p:nvGraphicFramePr>
        <p:xfrm>
          <a:off x="329954" y="1930400"/>
          <a:ext cx="5639292" cy="421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INTERVENTION</a:t>
            </a:r>
            <a:endParaRPr lang="en-US" dirty="0"/>
          </a:p>
        </p:txBody>
      </p:sp>
      <p:sp>
        <p:nvSpPr>
          <p:cNvPr id="5" name="Content Placeholder 1"/>
          <p:cNvSpPr txBox="1">
            <a:spLocks/>
          </p:cNvSpPr>
          <p:nvPr/>
        </p:nvSpPr>
        <p:spPr>
          <a:xfrm>
            <a:off x="4648200" y="3860799"/>
            <a:ext cx="2963825" cy="1930401"/>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dirty="0" smtClean="0"/>
              <a:t>2 in-person appointments</a:t>
            </a:r>
          </a:p>
          <a:p>
            <a:r>
              <a:rPr lang="en-US" dirty="0"/>
              <a:t>w</a:t>
            </a:r>
            <a:r>
              <a:rPr lang="en-US" dirty="0" smtClean="0"/>
              <a:t>eekly phone coaching sessions</a:t>
            </a:r>
          </a:p>
        </p:txBody>
      </p:sp>
    </p:spTree>
    <p:extLst>
      <p:ext uri="{BB962C8B-B14F-4D97-AF65-F5344CB8AC3E}">
        <p14:creationId xmlns:p14="http://schemas.microsoft.com/office/powerpoint/2010/main" val="140371553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03844103"/>
              </p:ext>
            </p:extLst>
          </p:nvPr>
        </p:nvGraphicFramePr>
        <p:xfrm>
          <a:off x="380999" y="1956133"/>
          <a:ext cx="8407893" cy="4407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Important Ingredients of </a:t>
            </a:r>
            <a:br>
              <a:rPr lang="en-US" dirty="0" smtClean="0"/>
            </a:br>
            <a:r>
              <a:rPr lang="en-US" dirty="0" smtClean="0"/>
              <a:t>Phone Coaching</a:t>
            </a:r>
            <a:endParaRPr lang="en-US" dirty="0"/>
          </a:p>
        </p:txBody>
      </p:sp>
    </p:spTree>
    <p:extLst>
      <p:ext uri="{BB962C8B-B14F-4D97-AF65-F5344CB8AC3E}">
        <p14:creationId xmlns:p14="http://schemas.microsoft.com/office/powerpoint/2010/main" val="387432682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Intervention completion: 83% participants completed (at least ½ of intervention coaching sessions)</a:t>
            </a:r>
          </a:p>
          <a:p>
            <a:pPr marL="0" indent="0">
              <a:buNone/>
            </a:pPr>
            <a:endParaRPr lang="en-US" dirty="0" smtClean="0"/>
          </a:p>
          <a:p>
            <a:r>
              <a:rPr lang="en-US" dirty="0" smtClean="0"/>
              <a:t>Maintained improvements on a number of variables</a:t>
            </a:r>
          </a:p>
          <a:p>
            <a:pPr marL="0" indent="0">
              <a:buNone/>
            </a:pPr>
            <a:endParaRPr lang="en-US" dirty="0" smtClean="0"/>
          </a:p>
          <a:p>
            <a:r>
              <a:rPr lang="en-US" dirty="0" smtClean="0"/>
              <a:t>Important data going forward regarding user-centered designs, phone coaching in self-help</a:t>
            </a:r>
            <a:endParaRPr lang="en-US" dirty="0"/>
          </a:p>
        </p:txBody>
      </p:sp>
    </p:spTree>
    <p:extLst>
      <p:ext uri="{BB962C8B-B14F-4D97-AF65-F5344CB8AC3E}">
        <p14:creationId xmlns:p14="http://schemas.microsoft.com/office/powerpoint/2010/main" val="28036813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Symposium Goals</a:t>
            </a:r>
            <a:endParaRPr lang="en-US" dirty="0"/>
          </a:p>
        </p:txBody>
      </p:sp>
      <p:sp>
        <p:nvSpPr>
          <p:cNvPr id="3" name="Content Placeholder 2"/>
          <p:cNvSpPr>
            <a:spLocks noGrp="1"/>
          </p:cNvSpPr>
          <p:nvPr>
            <p:ph idx="1"/>
          </p:nvPr>
        </p:nvSpPr>
        <p:spPr>
          <a:xfrm>
            <a:off x="609599" y="1676400"/>
            <a:ext cx="6347714" cy="4364963"/>
          </a:xfrm>
        </p:spPr>
        <p:txBody>
          <a:bodyPr>
            <a:normAutofit/>
          </a:bodyPr>
          <a:lstStyle/>
          <a:p>
            <a:r>
              <a:rPr lang="en-US" dirty="0"/>
              <a:t>Discuss role and significance of values </a:t>
            </a:r>
            <a:r>
              <a:rPr lang="en-US" dirty="0" smtClean="0"/>
              <a:t>consistent </a:t>
            </a:r>
            <a:r>
              <a:rPr lang="en-US" dirty="0"/>
              <a:t>behavior within weight loss and </a:t>
            </a:r>
            <a:r>
              <a:rPr lang="en-US" dirty="0" smtClean="0"/>
              <a:t>weight</a:t>
            </a:r>
            <a:r>
              <a:rPr lang="en-US" dirty="0"/>
              <a:t>-related </a:t>
            </a:r>
            <a:r>
              <a:rPr lang="en-US" dirty="0" smtClean="0"/>
              <a:t>interventions.</a:t>
            </a:r>
          </a:p>
          <a:p>
            <a:endParaRPr lang="en-US" dirty="0"/>
          </a:p>
          <a:p>
            <a:r>
              <a:rPr lang="en-US" dirty="0" smtClean="0"/>
              <a:t>Explain </a:t>
            </a:r>
            <a:r>
              <a:rPr lang="en-US" dirty="0"/>
              <a:t>role of psychological inflexibility and </a:t>
            </a:r>
            <a:r>
              <a:rPr lang="en-US" dirty="0" smtClean="0"/>
              <a:t>negative </a:t>
            </a:r>
            <a:r>
              <a:rPr lang="en-US" dirty="0"/>
              <a:t>stereotypes as predictor of increased </a:t>
            </a:r>
            <a:r>
              <a:rPr lang="en-US" dirty="0" smtClean="0"/>
              <a:t>perceived </a:t>
            </a:r>
            <a:r>
              <a:rPr lang="en-US" dirty="0"/>
              <a:t>self-</a:t>
            </a:r>
            <a:r>
              <a:rPr lang="en-US" dirty="0" smtClean="0"/>
              <a:t>stigma.</a:t>
            </a:r>
          </a:p>
          <a:p>
            <a:endParaRPr lang="en-US" dirty="0"/>
          </a:p>
          <a:p>
            <a:r>
              <a:rPr lang="en-US" dirty="0" smtClean="0"/>
              <a:t>Analyze </a:t>
            </a:r>
            <a:r>
              <a:rPr lang="en-US" dirty="0"/>
              <a:t>the relationship between experiences </a:t>
            </a:r>
            <a:r>
              <a:rPr lang="en-US" dirty="0" smtClean="0"/>
              <a:t>of stigmatizing </a:t>
            </a:r>
            <a:r>
              <a:rPr lang="en-US" dirty="0"/>
              <a:t>events, disordered eating behaviors, and psychological flexibility for those struggling with obesity. </a:t>
            </a:r>
          </a:p>
          <a:p>
            <a:endParaRPr lang="en-US" dirty="0"/>
          </a:p>
        </p:txBody>
      </p:sp>
    </p:spTree>
    <p:extLst>
      <p:ext uri="{BB962C8B-B14F-4D97-AF65-F5344CB8AC3E}">
        <p14:creationId xmlns:p14="http://schemas.microsoft.com/office/powerpoint/2010/main" val="190824165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Components</a:t>
            </a:r>
            <a:endParaRPr lang="en-US" dirty="0"/>
          </a:p>
        </p:txBody>
      </p:sp>
      <p:sp>
        <p:nvSpPr>
          <p:cNvPr id="3" name="Content Placeholder 2"/>
          <p:cNvSpPr>
            <a:spLocks noGrp="1"/>
          </p:cNvSpPr>
          <p:nvPr>
            <p:ph idx="1"/>
          </p:nvPr>
        </p:nvSpPr>
        <p:spPr/>
        <p:txBody>
          <a:bodyPr/>
          <a:lstStyle/>
          <a:p>
            <a:r>
              <a:rPr lang="en-US" dirty="0" smtClean="0"/>
              <a:t>Quiz completion: 9/10 completed all, 1 participant- 71%</a:t>
            </a:r>
          </a:p>
          <a:p>
            <a:r>
              <a:rPr lang="en-US" dirty="0" smtClean="0"/>
              <a:t>Quiz score: </a:t>
            </a:r>
            <a:r>
              <a:rPr lang="en-US" i="1" dirty="0" smtClean="0"/>
              <a:t>M</a:t>
            </a:r>
            <a:r>
              <a:rPr lang="en-US" dirty="0" smtClean="0"/>
              <a:t>=93% (</a:t>
            </a:r>
            <a:r>
              <a:rPr lang="en-US" i="1" dirty="0" smtClean="0"/>
              <a:t>SD</a:t>
            </a:r>
            <a:r>
              <a:rPr lang="en-US" dirty="0" smtClean="0"/>
              <a:t>=8%)</a:t>
            </a:r>
          </a:p>
          <a:p>
            <a:r>
              <a:rPr lang="en-US" dirty="0" smtClean="0"/>
              <a:t>Phone coaching completion: all 10 completed weekly, average session count=6 (7=scheduled**)</a:t>
            </a:r>
          </a:p>
          <a:p>
            <a:r>
              <a:rPr lang="en-US" dirty="0" smtClean="0"/>
              <a:t>Reading book: 95-100%</a:t>
            </a:r>
          </a:p>
          <a:p>
            <a:r>
              <a:rPr lang="en-US" dirty="0" smtClean="0"/>
              <a:t>Quality of reading the book: </a:t>
            </a:r>
            <a:r>
              <a:rPr lang="en-US" i="1" dirty="0" smtClean="0"/>
              <a:t>M</a:t>
            </a:r>
            <a:r>
              <a:rPr lang="en-US" dirty="0" smtClean="0"/>
              <a:t>=5.3 (</a:t>
            </a:r>
            <a:r>
              <a:rPr lang="en-US" i="1" dirty="0" smtClean="0"/>
              <a:t>SD</a:t>
            </a:r>
            <a:r>
              <a:rPr lang="en-US" dirty="0" smtClean="0"/>
              <a:t>=.68)</a:t>
            </a:r>
          </a:p>
          <a:p>
            <a:r>
              <a:rPr lang="en-US" dirty="0" smtClean="0"/>
              <a:t>Book exercises: </a:t>
            </a:r>
            <a:r>
              <a:rPr lang="en-US" i="1" dirty="0"/>
              <a:t>M</a:t>
            </a:r>
            <a:r>
              <a:rPr lang="en-US" dirty="0" smtClean="0"/>
              <a:t>=3.8 </a:t>
            </a:r>
            <a:r>
              <a:rPr lang="en-US" dirty="0"/>
              <a:t>(</a:t>
            </a:r>
            <a:r>
              <a:rPr lang="en-US" i="1" dirty="0"/>
              <a:t>SD</a:t>
            </a:r>
            <a:r>
              <a:rPr lang="en-US" dirty="0"/>
              <a:t>=.</a:t>
            </a:r>
            <a:r>
              <a:rPr lang="en-US" dirty="0" smtClean="0"/>
              <a:t>63) (*helpful though!)</a:t>
            </a:r>
            <a:endParaRPr lang="en-US" dirty="0"/>
          </a:p>
          <a:p>
            <a:r>
              <a:rPr lang="en-US" dirty="0" smtClean="0"/>
              <a:t>Reading post study: 25% used between post &amp; F.U.</a:t>
            </a:r>
          </a:p>
          <a:p>
            <a:r>
              <a:rPr lang="en-US" dirty="0" smtClean="0"/>
              <a:t>Journal post study: 37% “</a:t>
            </a:r>
          </a:p>
          <a:p>
            <a:r>
              <a:rPr lang="en-US" dirty="0" smtClean="0"/>
              <a:t>Using exercises post study: 63% “</a:t>
            </a:r>
          </a:p>
          <a:p>
            <a:endParaRPr lang="en-US" dirty="0"/>
          </a:p>
        </p:txBody>
      </p:sp>
    </p:spTree>
    <p:extLst>
      <p:ext uri="{BB962C8B-B14F-4D97-AF65-F5344CB8AC3E}">
        <p14:creationId xmlns:p14="http://schemas.microsoft.com/office/powerpoint/2010/main" val="163006221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 Measures – </a:t>
            </a:r>
            <a:br>
              <a:rPr lang="en-US" dirty="0"/>
            </a:br>
            <a:r>
              <a:rPr lang="en-US" dirty="0"/>
              <a:t>Weight Self-Stigma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19219443"/>
              </p:ext>
            </p:extLst>
          </p:nvPr>
        </p:nvGraphicFramePr>
        <p:xfrm>
          <a:off x="609600" y="2160588"/>
          <a:ext cx="6348413" cy="3881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829757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Measures – </a:t>
            </a:r>
            <a:br>
              <a:rPr lang="en-US" dirty="0" smtClean="0"/>
            </a:br>
            <a:r>
              <a:rPr lang="en-US" dirty="0" smtClean="0"/>
              <a:t>Emotional Eating (subscale)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3697823"/>
              </p:ext>
            </p:extLst>
          </p:nvPr>
        </p:nvGraphicFramePr>
        <p:xfrm>
          <a:off x="609600" y="1981200"/>
          <a:ext cx="5486400" cy="4060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13093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609600"/>
            <a:ext cx="7162800" cy="1320800"/>
          </a:xfrm>
        </p:spPr>
        <p:txBody>
          <a:bodyPr>
            <a:normAutofit fontScale="90000"/>
          </a:bodyPr>
          <a:lstStyle/>
          <a:p>
            <a:r>
              <a:rPr lang="en-US" dirty="0" smtClean="0"/>
              <a:t>Outcome Measures – </a:t>
            </a:r>
            <a:br>
              <a:rPr lang="en-US" dirty="0" smtClean="0"/>
            </a:br>
            <a:r>
              <a:rPr lang="en-US" dirty="0" smtClean="0"/>
              <a:t>Weight Control Strategies Scale WCSS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4143194"/>
              </p:ext>
            </p:extLst>
          </p:nvPr>
        </p:nvGraphicFramePr>
        <p:xfrm>
          <a:off x="533400" y="1905000"/>
          <a:ext cx="7391400" cy="4746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819450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Measures – </a:t>
            </a:r>
            <a:br>
              <a:rPr lang="en-US" dirty="0" smtClean="0"/>
            </a:br>
            <a:r>
              <a:rPr lang="en-US" dirty="0" smtClean="0"/>
              <a:t>Binges (EDE)</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449922709"/>
              </p:ext>
            </p:extLst>
          </p:nvPr>
        </p:nvGraphicFramePr>
        <p:xfrm>
          <a:off x="838200" y="2133600"/>
          <a:ext cx="62484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59815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Measures – </a:t>
            </a:r>
            <a:br>
              <a:rPr lang="en-US" dirty="0" smtClean="0"/>
            </a:br>
            <a:r>
              <a:rPr lang="en-US" dirty="0" smtClean="0"/>
              <a:t>Weight</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994667554"/>
              </p:ext>
            </p:extLst>
          </p:nvPr>
        </p:nvGraphicFramePr>
        <p:xfrm>
          <a:off x="457200" y="1905000"/>
          <a:ext cx="73152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622689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Measures – </a:t>
            </a:r>
            <a:br>
              <a:rPr lang="en-US" dirty="0" smtClean="0"/>
            </a:br>
            <a:r>
              <a:rPr lang="en-US" dirty="0" smtClean="0"/>
              <a:t>Weight Satisfaction</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591958730"/>
              </p:ext>
            </p:extLst>
          </p:nvPr>
        </p:nvGraphicFramePr>
        <p:xfrm>
          <a:off x="304800" y="1905000"/>
          <a:ext cx="7620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166076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Measures – </a:t>
            </a:r>
            <a:br>
              <a:rPr lang="en-US" dirty="0"/>
            </a:br>
            <a:r>
              <a:rPr lang="en-US" dirty="0" smtClean="0"/>
              <a:t>Values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3200784"/>
              </p:ext>
            </p:extLst>
          </p:nvPr>
        </p:nvGraphicFramePr>
        <p:xfrm>
          <a:off x="381000" y="2209800"/>
          <a:ext cx="7086600" cy="42402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801566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Process Measures –</a:t>
            </a:r>
            <a:br>
              <a:rPr lang="en-US" dirty="0" smtClean="0"/>
            </a:br>
            <a:r>
              <a:rPr lang="en-US" dirty="0" smtClean="0"/>
              <a:t>Weight-Related Psych Flex </a:t>
            </a:r>
            <a:br>
              <a:rPr lang="en-US" dirty="0" smtClean="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3234693"/>
              </p:ext>
            </p:extLst>
          </p:nvPr>
        </p:nvGraphicFramePr>
        <p:xfrm>
          <a:off x="609600" y="2160588"/>
          <a:ext cx="6348413" cy="3881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908123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76200"/>
            <a:ext cx="6347713" cy="1320800"/>
          </a:xfrm>
        </p:spPr>
        <p:txBody>
          <a:bodyPr/>
          <a:lstStyle/>
          <a:p>
            <a:r>
              <a:rPr lang="en-US" dirty="0" smtClean="0"/>
              <a:t>Satisfaction with Program</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551751643"/>
              </p:ext>
            </p:extLst>
          </p:nvPr>
        </p:nvGraphicFramePr>
        <p:xfrm>
          <a:off x="152400" y="717665"/>
          <a:ext cx="8763000" cy="6064135"/>
        </p:xfrm>
        <a:graphic>
          <a:graphicData uri="http://schemas.openxmlformats.org/drawingml/2006/table">
            <a:tbl>
              <a:tblPr firstRow="1" bandRow="1">
                <a:tableStyleId>{5C22544A-7EE6-4342-B048-85BDC9FD1C3A}</a:tableStyleId>
              </a:tblPr>
              <a:tblGrid>
                <a:gridCol w="4700155"/>
                <a:gridCol w="1433945"/>
                <a:gridCol w="2628900"/>
              </a:tblGrid>
              <a:tr h="511233">
                <a:tc>
                  <a:txBody>
                    <a:bodyPr/>
                    <a:lstStyle/>
                    <a:p>
                      <a:endParaRPr lang="en-US" sz="1600" dirty="0">
                        <a:latin typeface="+mn-lt"/>
                      </a:endParaRPr>
                    </a:p>
                  </a:txBody>
                  <a:tcPr/>
                </a:tc>
                <a:tc>
                  <a:txBody>
                    <a:bodyPr/>
                    <a:lstStyle/>
                    <a:p>
                      <a:pPr algn="l">
                        <a:spcAft>
                          <a:spcPts val="0"/>
                        </a:spcAft>
                      </a:pPr>
                      <a:r>
                        <a:rPr lang="en-US" sz="1600" i="1" dirty="0">
                          <a:effectLst/>
                          <a:latin typeface="+mn-lt"/>
                        </a:rPr>
                        <a:t>M</a:t>
                      </a:r>
                      <a:r>
                        <a:rPr lang="en-US" sz="1600" dirty="0">
                          <a:effectLst/>
                          <a:latin typeface="+mn-lt"/>
                        </a:rPr>
                        <a:t> (</a:t>
                      </a:r>
                      <a:r>
                        <a:rPr lang="en-US" sz="1600" i="1" dirty="0">
                          <a:effectLst/>
                          <a:latin typeface="+mn-lt"/>
                        </a:rPr>
                        <a:t>SD</a:t>
                      </a:r>
                      <a:r>
                        <a:rPr lang="en-US" sz="1600" dirty="0">
                          <a:effectLst/>
                          <a:latin typeface="+mn-lt"/>
                        </a:rPr>
                        <a:t>)</a:t>
                      </a:r>
                    </a:p>
                  </a:txBody>
                  <a:tcPr marL="68580" marR="68580" marT="0" marB="0"/>
                </a:tc>
                <a:tc>
                  <a:txBody>
                    <a:bodyPr/>
                    <a:lstStyle/>
                    <a:p>
                      <a:pPr algn="l">
                        <a:spcAft>
                          <a:spcPts val="0"/>
                        </a:spcAft>
                      </a:pPr>
                      <a:r>
                        <a:rPr lang="en-US" sz="1600" dirty="0">
                          <a:effectLst/>
                          <a:latin typeface="+mn-lt"/>
                        </a:rPr>
                        <a:t>% rating mostly agree (5) or strongly agree (6)</a:t>
                      </a:r>
                    </a:p>
                  </a:txBody>
                  <a:tcPr marL="68580" marR="68580" marT="0" marB="0"/>
                </a:tc>
              </a:tr>
              <a:tr h="766849">
                <a:tc>
                  <a:txBody>
                    <a:bodyPr/>
                    <a:lstStyle/>
                    <a:p>
                      <a:pPr>
                        <a:spcAft>
                          <a:spcPts val="0"/>
                        </a:spcAft>
                      </a:pPr>
                      <a:r>
                        <a:rPr lang="en-US" sz="1600" dirty="0">
                          <a:effectLst/>
                          <a:latin typeface="+mn-lt"/>
                        </a:rPr>
                        <a:t>Overall, I was satisfied with the quality of the book</a:t>
                      </a:r>
                    </a:p>
                    <a:p>
                      <a:pPr>
                        <a:spcAft>
                          <a:spcPts val="0"/>
                        </a:spcAft>
                      </a:pPr>
                      <a:r>
                        <a:rPr lang="en-US" sz="1600" dirty="0">
                          <a:effectLst/>
                          <a:latin typeface="+mn-lt"/>
                        </a:rPr>
                        <a:t> </a:t>
                      </a:r>
                    </a:p>
                  </a:txBody>
                  <a:tcPr marL="68580" marR="68580" marT="0" marB="0"/>
                </a:tc>
                <a:tc>
                  <a:txBody>
                    <a:bodyPr/>
                    <a:lstStyle/>
                    <a:p>
                      <a:pPr algn="ctr">
                        <a:spcAft>
                          <a:spcPts val="0"/>
                        </a:spcAft>
                      </a:pPr>
                      <a:r>
                        <a:rPr lang="en-US" sz="1600" dirty="0">
                          <a:effectLst/>
                          <a:latin typeface="+mn-lt"/>
                        </a:rPr>
                        <a:t>5.70 (.48)</a:t>
                      </a:r>
                    </a:p>
                  </a:txBody>
                  <a:tcPr marL="68580" marR="68580" marT="0" marB="0"/>
                </a:tc>
                <a:tc>
                  <a:txBody>
                    <a:bodyPr/>
                    <a:lstStyle/>
                    <a:p>
                      <a:pPr algn="ctr">
                        <a:spcAft>
                          <a:spcPts val="0"/>
                        </a:spcAft>
                      </a:pPr>
                      <a:r>
                        <a:rPr lang="en-US" sz="1600" dirty="0">
                          <a:effectLst/>
                          <a:latin typeface="+mn-lt"/>
                        </a:rPr>
                        <a:t>100%</a:t>
                      </a:r>
                    </a:p>
                  </a:txBody>
                  <a:tcPr marL="68580" marR="68580" marT="0" marB="0"/>
                </a:tc>
              </a:tr>
              <a:tr h="766849">
                <a:tc>
                  <a:txBody>
                    <a:bodyPr/>
                    <a:lstStyle/>
                    <a:p>
                      <a:pPr>
                        <a:spcAft>
                          <a:spcPts val="0"/>
                        </a:spcAft>
                      </a:pPr>
                      <a:r>
                        <a:rPr lang="en-US" sz="1600" dirty="0">
                          <a:effectLst/>
                          <a:latin typeface="+mn-lt"/>
                        </a:rPr>
                        <a:t>I was able to understand the concepts presented in the book</a:t>
                      </a:r>
                    </a:p>
                    <a:p>
                      <a:pPr>
                        <a:spcAft>
                          <a:spcPts val="0"/>
                        </a:spcAft>
                      </a:pPr>
                      <a:r>
                        <a:rPr lang="en-US" sz="1600" dirty="0">
                          <a:effectLst/>
                          <a:latin typeface="+mn-lt"/>
                        </a:rPr>
                        <a:t> </a:t>
                      </a:r>
                    </a:p>
                  </a:txBody>
                  <a:tcPr marL="68580" marR="68580" marT="0" marB="0"/>
                </a:tc>
                <a:tc>
                  <a:txBody>
                    <a:bodyPr/>
                    <a:lstStyle/>
                    <a:p>
                      <a:pPr algn="ctr">
                        <a:spcAft>
                          <a:spcPts val="0"/>
                        </a:spcAft>
                      </a:pPr>
                      <a:r>
                        <a:rPr lang="en-US" sz="1600" dirty="0">
                          <a:effectLst/>
                          <a:latin typeface="+mn-lt"/>
                        </a:rPr>
                        <a:t>5.80 (.42)</a:t>
                      </a:r>
                    </a:p>
                  </a:txBody>
                  <a:tcPr marL="68580" marR="68580" marT="0" marB="0"/>
                </a:tc>
                <a:tc>
                  <a:txBody>
                    <a:bodyPr/>
                    <a:lstStyle/>
                    <a:p>
                      <a:pPr algn="ctr">
                        <a:spcAft>
                          <a:spcPts val="0"/>
                        </a:spcAft>
                      </a:pPr>
                      <a:r>
                        <a:rPr lang="en-US" sz="1600" dirty="0">
                          <a:effectLst/>
                          <a:latin typeface="+mn-lt"/>
                        </a:rPr>
                        <a:t>100%</a:t>
                      </a:r>
                    </a:p>
                  </a:txBody>
                  <a:tcPr marL="68580" marR="68580" marT="0" marB="0"/>
                </a:tc>
              </a:tr>
              <a:tr h="766849">
                <a:tc>
                  <a:txBody>
                    <a:bodyPr/>
                    <a:lstStyle/>
                    <a:p>
                      <a:pPr>
                        <a:spcAft>
                          <a:spcPts val="0"/>
                        </a:spcAft>
                      </a:pPr>
                      <a:r>
                        <a:rPr lang="en-US" sz="1600" dirty="0">
                          <a:effectLst/>
                          <a:latin typeface="+mn-lt"/>
                        </a:rPr>
                        <a:t>The coaching sessions were an important part of the program</a:t>
                      </a:r>
                    </a:p>
                    <a:p>
                      <a:pPr>
                        <a:spcAft>
                          <a:spcPts val="0"/>
                        </a:spcAft>
                      </a:pPr>
                      <a:r>
                        <a:rPr lang="en-US" sz="1600" dirty="0">
                          <a:effectLst/>
                          <a:latin typeface="+mn-lt"/>
                        </a:rPr>
                        <a:t> </a:t>
                      </a:r>
                    </a:p>
                  </a:txBody>
                  <a:tcPr marL="68580" marR="68580" marT="0" marB="0"/>
                </a:tc>
                <a:tc>
                  <a:txBody>
                    <a:bodyPr/>
                    <a:lstStyle/>
                    <a:p>
                      <a:pPr algn="ctr">
                        <a:spcAft>
                          <a:spcPts val="0"/>
                        </a:spcAft>
                      </a:pPr>
                      <a:r>
                        <a:rPr lang="en-US" sz="1600" dirty="0">
                          <a:effectLst/>
                          <a:latin typeface="+mn-lt"/>
                        </a:rPr>
                        <a:t>5.60 (.70)</a:t>
                      </a:r>
                    </a:p>
                  </a:txBody>
                  <a:tcPr marL="68580" marR="68580" marT="0" marB="0"/>
                </a:tc>
                <a:tc>
                  <a:txBody>
                    <a:bodyPr/>
                    <a:lstStyle/>
                    <a:p>
                      <a:pPr algn="ctr">
                        <a:spcAft>
                          <a:spcPts val="0"/>
                        </a:spcAft>
                      </a:pPr>
                      <a:r>
                        <a:rPr lang="en-US" sz="1600" dirty="0">
                          <a:effectLst/>
                          <a:latin typeface="+mn-lt"/>
                        </a:rPr>
                        <a:t>90% </a:t>
                      </a:r>
                    </a:p>
                  </a:txBody>
                  <a:tcPr marL="68580" marR="68580" marT="0" marB="0"/>
                </a:tc>
              </a:tr>
              <a:tr h="511233">
                <a:tc>
                  <a:txBody>
                    <a:bodyPr/>
                    <a:lstStyle/>
                    <a:p>
                      <a:pPr>
                        <a:spcAft>
                          <a:spcPts val="0"/>
                        </a:spcAft>
                      </a:pPr>
                      <a:r>
                        <a:rPr lang="en-US" sz="1600" dirty="0">
                          <a:effectLst/>
                          <a:latin typeface="+mn-lt"/>
                        </a:rPr>
                        <a:t>The book would have been just as helpful without any phone </a:t>
                      </a:r>
                      <a:r>
                        <a:rPr lang="en-US" sz="1600" dirty="0" smtClean="0">
                          <a:effectLst/>
                          <a:latin typeface="+mn-lt"/>
                        </a:rPr>
                        <a:t>coaching</a:t>
                      </a:r>
                    </a:p>
                    <a:p>
                      <a:pPr>
                        <a:spcAft>
                          <a:spcPts val="0"/>
                        </a:spcAft>
                      </a:pPr>
                      <a:endParaRPr lang="en-US" sz="1600" dirty="0">
                        <a:effectLst/>
                        <a:latin typeface="+mn-lt"/>
                      </a:endParaRPr>
                    </a:p>
                  </a:txBody>
                  <a:tcPr marL="68580" marR="68580" marT="0" marB="0"/>
                </a:tc>
                <a:tc>
                  <a:txBody>
                    <a:bodyPr/>
                    <a:lstStyle/>
                    <a:p>
                      <a:pPr algn="ctr">
                        <a:spcAft>
                          <a:spcPts val="0"/>
                        </a:spcAft>
                      </a:pPr>
                      <a:r>
                        <a:rPr lang="en-US" sz="1600" dirty="0">
                          <a:effectLst/>
                          <a:latin typeface="+mn-lt"/>
                        </a:rPr>
                        <a:t>2.60 (1.58)*</a:t>
                      </a:r>
                    </a:p>
                  </a:txBody>
                  <a:tcPr marL="68580" marR="68580" marT="0" marB="0"/>
                </a:tc>
                <a:tc>
                  <a:txBody>
                    <a:bodyPr/>
                    <a:lstStyle/>
                    <a:p>
                      <a:pPr algn="ctr">
                        <a:spcAft>
                          <a:spcPts val="0"/>
                        </a:spcAft>
                      </a:pPr>
                      <a:r>
                        <a:rPr lang="en-US" sz="1600" dirty="0">
                          <a:effectLst/>
                          <a:latin typeface="+mn-lt"/>
                        </a:rPr>
                        <a:t>20% </a:t>
                      </a:r>
                    </a:p>
                  </a:txBody>
                  <a:tcPr marL="68580" marR="68580" marT="0" marB="0"/>
                </a:tc>
              </a:tr>
              <a:tr h="511233">
                <a:tc>
                  <a:txBody>
                    <a:bodyPr/>
                    <a:lstStyle/>
                    <a:p>
                      <a:pPr>
                        <a:spcAft>
                          <a:spcPts val="0"/>
                        </a:spcAft>
                      </a:pPr>
                      <a:r>
                        <a:rPr lang="en-US" sz="1600" dirty="0">
                          <a:effectLst/>
                          <a:latin typeface="+mn-lt"/>
                        </a:rPr>
                        <a:t>The </a:t>
                      </a:r>
                      <a:r>
                        <a:rPr lang="en-US" sz="1600" u="sng" dirty="0">
                          <a:effectLst/>
                          <a:latin typeface="+mn-lt"/>
                        </a:rPr>
                        <a:t>journaling</a:t>
                      </a:r>
                      <a:r>
                        <a:rPr lang="en-US" sz="1600" dirty="0">
                          <a:effectLst/>
                          <a:latin typeface="+mn-lt"/>
                        </a:rPr>
                        <a:t> tool was helpful to </a:t>
                      </a:r>
                      <a:r>
                        <a:rPr lang="en-US" sz="1600" dirty="0" smtClean="0">
                          <a:effectLst/>
                          <a:latin typeface="+mn-lt"/>
                        </a:rPr>
                        <a:t>me</a:t>
                      </a:r>
                      <a:endParaRPr lang="en-US" sz="1600" dirty="0">
                        <a:effectLst/>
                        <a:latin typeface="+mn-lt"/>
                      </a:endParaRPr>
                    </a:p>
                  </a:txBody>
                  <a:tcPr marL="68580" marR="68580" marT="0" marB="0"/>
                </a:tc>
                <a:tc>
                  <a:txBody>
                    <a:bodyPr/>
                    <a:lstStyle/>
                    <a:p>
                      <a:pPr algn="ctr">
                        <a:spcAft>
                          <a:spcPts val="0"/>
                        </a:spcAft>
                      </a:pPr>
                      <a:r>
                        <a:rPr lang="en-US" sz="1600">
                          <a:effectLst/>
                          <a:latin typeface="+mn-lt"/>
                        </a:rPr>
                        <a:t>5.10 (.99)</a:t>
                      </a:r>
                    </a:p>
                  </a:txBody>
                  <a:tcPr marL="68580" marR="68580" marT="0" marB="0"/>
                </a:tc>
                <a:tc>
                  <a:txBody>
                    <a:bodyPr/>
                    <a:lstStyle/>
                    <a:p>
                      <a:pPr algn="ctr">
                        <a:spcAft>
                          <a:spcPts val="0"/>
                        </a:spcAft>
                      </a:pPr>
                      <a:r>
                        <a:rPr lang="en-US" sz="1600" dirty="0">
                          <a:effectLst/>
                          <a:latin typeface="+mn-lt"/>
                        </a:rPr>
                        <a:t>80%</a:t>
                      </a:r>
                    </a:p>
                  </a:txBody>
                  <a:tcPr marL="68580" marR="68580" marT="0" marB="0"/>
                </a:tc>
              </a:tr>
              <a:tr h="766849">
                <a:tc>
                  <a:txBody>
                    <a:bodyPr/>
                    <a:lstStyle/>
                    <a:p>
                      <a:pPr>
                        <a:spcAft>
                          <a:spcPts val="0"/>
                        </a:spcAft>
                      </a:pPr>
                      <a:r>
                        <a:rPr lang="en-US" sz="1600" dirty="0">
                          <a:effectLst/>
                          <a:latin typeface="+mn-lt"/>
                        </a:rPr>
                        <a:t>I would like to use the entire Diet Trap program again in the </a:t>
                      </a:r>
                      <a:r>
                        <a:rPr lang="en-US" sz="1600" dirty="0" smtClean="0">
                          <a:effectLst/>
                          <a:latin typeface="+mn-lt"/>
                        </a:rPr>
                        <a:t>future</a:t>
                      </a:r>
                      <a:endParaRPr lang="en-US" sz="1600" dirty="0">
                        <a:effectLst/>
                        <a:latin typeface="+mn-lt"/>
                      </a:endParaRPr>
                    </a:p>
                  </a:txBody>
                  <a:tcPr marL="68580" marR="68580" marT="0" marB="0"/>
                </a:tc>
                <a:tc>
                  <a:txBody>
                    <a:bodyPr/>
                    <a:lstStyle/>
                    <a:p>
                      <a:pPr algn="ctr">
                        <a:spcAft>
                          <a:spcPts val="0"/>
                        </a:spcAft>
                      </a:pPr>
                      <a:r>
                        <a:rPr lang="en-US" sz="1600" dirty="0">
                          <a:effectLst/>
                          <a:latin typeface="+mn-lt"/>
                        </a:rPr>
                        <a:t>5.70 (.48)</a:t>
                      </a:r>
                    </a:p>
                  </a:txBody>
                  <a:tcPr marL="68580" marR="68580" marT="0" marB="0"/>
                </a:tc>
                <a:tc>
                  <a:txBody>
                    <a:bodyPr/>
                    <a:lstStyle/>
                    <a:p>
                      <a:pPr algn="ctr">
                        <a:spcAft>
                          <a:spcPts val="0"/>
                        </a:spcAft>
                      </a:pPr>
                      <a:r>
                        <a:rPr lang="en-US" sz="1600" dirty="0">
                          <a:effectLst/>
                          <a:latin typeface="+mn-lt"/>
                        </a:rPr>
                        <a:t>100%</a:t>
                      </a:r>
                    </a:p>
                  </a:txBody>
                  <a:tcPr marL="68580" marR="68580" marT="0" marB="0"/>
                </a:tc>
              </a:tr>
              <a:tr h="511233">
                <a:tc>
                  <a:txBody>
                    <a:bodyPr/>
                    <a:lstStyle/>
                    <a:p>
                      <a:pPr>
                        <a:spcAft>
                          <a:spcPts val="0"/>
                        </a:spcAft>
                      </a:pPr>
                      <a:r>
                        <a:rPr lang="en-US" sz="1600" dirty="0">
                          <a:effectLst/>
                          <a:latin typeface="+mn-lt"/>
                        </a:rPr>
                        <a:t>I think the Diet Trap program would be helpful for others struggling with weight-related </a:t>
                      </a:r>
                      <a:r>
                        <a:rPr lang="en-US" sz="1600" dirty="0" smtClean="0">
                          <a:effectLst/>
                          <a:latin typeface="+mn-lt"/>
                        </a:rPr>
                        <a:t>issues</a:t>
                      </a:r>
                    </a:p>
                    <a:p>
                      <a:pPr>
                        <a:spcAft>
                          <a:spcPts val="0"/>
                        </a:spcAft>
                      </a:pPr>
                      <a:endParaRPr lang="en-US" sz="1600" dirty="0">
                        <a:effectLst/>
                        <a:latin typeface="+mn-lt"/>
                      </a:endParaRPr>
                    </a:p>
                  </a:txBody>
                  <a:tcPr marL="68580" marR="68580" marT="0" marB="0"/>
                </a:tc>
                <a:tc>
                  <a:txBody>
                    <a:bodyPr/>
                    <a:lstStyle/>
                    <a:p>
                      <a:pPr algn="ctr">
                        <a:spcAft>
                          <a:spcPts val="0"/>
                        </a:spcAft>
                      </a:pPr>
                      <a:r>
                        <a:rPr lang="en-US" sz="1600" dirty="0">
                          <a:effectLst/>
                          <a:latin typeface="+mn-lt"/>
                        </a:rPr>
                        <a:t>5.70 (.48)</a:t>
                      </a:r>
                    </a:p>
                  </a:txBody>
                  <a:tcPr marL="68580" marR="68580" marT="0" marB="0"/>
                </a:tc>
                <a:tc>
                  <a:txBody>
                    <a:bodyPr/>
                    <a:lstStyle/>
                    <a:p>
                      <a:pPr algn="ctr">
                        <a:spcAft>
                          <a:spcPts val="0"/>
                        </a:spcAft>
                      </a:pPr>
                      <a:r>
                        <a:rPr lang="en-US" sz="1600">
                          <a:effectLst/>
                          <a:latin typeface="+mn-lt"/>
                        </a:rPr>
                        <a:t>100%</a:t>
                      </a:r>
                    </a:p>
                  </a:txBody>
                  <a:tcPr marL="68580" marR="68580" marT="0" marB="0"/>
                </a:tc>
              </a:tr>
              <a:tr h="511233">
                <a:tc>
                  <a:txBody>
                    <a:bodyPr/>
                    <a:lstStyle/>
                    <a:p>
                      <a:pPr>
                        <a:spcAft>
                          <a:spcPts val="0"/>
                        </a:spcAft>
                      </a:pPr>
                      <a:r>
                        <a:rPr lang="en-US" sz="1600">
                          <a:effectLst/>
                          <a:latin typeface="+mn-lt"/>
                        </a:rPr>
                        <a:t>I would recommend the Diet Trap program to others struggling with weight-related issues</a:t>
                      </a:r>
                    </a:p>
                  </a:txBody>
                  <a:tcPr marL="68580" marR="68580" marT="0" marB="0"/>
                </a:tc>
                <a:tc>
                  <a:txBody>
                    <a:bodyPr/>
                    <a:lstStyle/>
                    <a:p>
                      <a:pPr algn="ctr">
                        <a:spcAft>
                          <a:spcPts val="0"/>
                        </a:spcAft>
                      </a:pPr>
                      <a:r>
                        <a:rPr lang="en-US" sz="1600" dirty="0">
                          <a:effectLst/>
                          <a:latin typeface="+mn-lt"/>
                        </a:rPr>
                        <a:t>5.80 (.42)</a:t>
                      </a:r>
                    </a:p>
                  </a:txBody>
                  <a:tcPr marL="68580" marR="68580" marT="0" marB="0"/>
                </a:tc>
                <a:tc>
                  <a:txBody>
                    <a:bodyPr/>
                    <a:lstStyle/>
                    <a:p>
                      <a:pPr algn="ctr">
                        <a:spcAft>
                          <a:spcPts val="0"/>
                        </a:spcAft>
                      </a:pPr>
                      <a:r>
                        <a:rPr lang="en-US" sz="1600" dirty="0">
                          <a:effectLst/>
                          <a:latin typeface="+mn-lt"/>
                        </a:rPr>
                        <a:t>100%</a:t>
                      </a:r>
                    </a:p>
                  </a:txBody>
                  <a:tcPr marL="68580" marR="68580" marT="0" marB="0"/>
                </a:tc>
              </a:tr>
            </a:tbl>
          </a:graphicData>
        </a:graphic>
      </p:graphicFrame>
    </p:spTree>
    <p:extLst>
      <p:ext uri="{BB962C8B-B14F-4D97-AF65-F5344CB8AC3E}">
        <p14:creationId xmlns:p14="http://schemas.microsoft.com/office/powerpoint/2010/main" val="277325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5086" y="2404534"/>
            <a:ext cx="6423914" cy="1646302"/>
          </a:xfrm>
        </p:spPr>
        <p:txBody>
          <a:bodyPr>
            <a:noAutofit/>
          </a:bodyPr>
          <a:lstStyle/>
          <a:p>
            <a:pPr algn="ctr"/>
            <a:r>
              <a:rPr lang="en-US" sz="3200" dirty="0"/>
              <a:t>A randomized controlled </a:t>
            </a:r>
            <a:r>
              <a:rPr lang="en-US" sz="3200" dirty="0" smtClean="0"/>
              <a:t>trial for weight </a:t>
            </a:r>
            <a:r>
              <a:rPr lang="en-US" sz="3200" dirty="0"/>
              <a:t>loss targeting individuals </a:t>
            </a:r>
            <a:r>
              <a:rPr lang="en-US" sz="3200" dirty="0" smtClean="0"/>
              <a:t>with</a:t>
            </a:r>
            <a:r>
              <a:rPr lang="en-US" sz="3200" dirty="0"/>
              <a:t> </a:t>
            </a:r>
            <a:r>
              <a:rPr lang="en-US" sz="3200" dirty="0" smtClean="0"/>
              <a:t>high </a:t>
            </a:r>
            <a:r>
              <a:rPr lang="en-US" sz="3200" dirty="0"/>
              <a:t>internal </a:t>
            </a:r>
            <a:r>
              <a:rPr lang="en-US" sz="3200" dirty="0" err="1"/>
              <a:t>disinhibition</a:t>
            </a:r>
            <a:r>
              <a:rPr lang="en-US" sz="3200" dirty="0"/>
              <a:t>: </a:t>
            </a:r>
            <a:r>
              <a:rPr lang="en-US" sz="3200" dirty="0" smtClean="0"/>
              <a:t/>
            </a:r>
            <a:br>
              <a:rPr lang="en-US" sz="3200" dirty="0" smtClean="0"/>
            </a:br>
            <a:r>
              <a:rPr lang="en-US" sz="3200" dirty="0" smtClean="0"/>
              <a:t>The </a:t>
            </a:r>
            <a:r>
              <a:rPr lang="en-US" sz="3200" dirty="0"/>
              <a:t>Acceptance Based Behavioral </a:t>
            </a:r>
            <a:r>
              <a:rPr lang="en-US" sz="2800" dirty="0"/>
              <a:t>Intervention</a:t>
            </a:r>
            <a:r>
              <a:rPr lang="en-US" sz="3200" dirty="0"/>
              <a:t> (ABBI</a:t>
            </a:r>
            <a:r>
              <a:rPr lang="en-US" sz="3200" dirty="0" smtClean="0"/>
              <a:t>) trial </a:t>
            </a:r>
            <a:r>
              <a:rPr lang="en-US" sz="3200" dirty="0"/>
              <a:t/>
            </a:r>
            <a:br>
              <a:rPr lang="en-US" sz="3200" dirty="0"/>
            </a:br>
            <a:endParaRPr lang="en-US" sz="3200" dirty="0"/>
          </a:p>
        </p:txBody>
      </p:sp>
      <p:sp>
        <p:nvSpPr>
          <p:cNvPr id="3" name="Content Placeholder 2"/>
          <p:cNvSpPr>
            <a:spLocks noGrp="1"/>
          </p:cNvSpPr>
          <p:nvPr>
            <p:ph type="subTitle" idx="1"/>
          </p:nvPr>
        </p:nvSpPr>
        <p:spPr>
          <a:xfrm>
            <a:off x="1130595" y="4050834"/>
            <a:ext cx="6184605" cy="1096899"/>
          </a:xfrm>
        </p:spPr>
        <p:txBody>
          <a:bodyPr>
            <a:normAutofit/>
          </a:bodyPr>
          <a:lstStyle/>
          <a:p>
            <a:pPr algn="ctr"/>
            <a:r>
              <a:rPr lang="en-US" dirty="0" smtClean="0">
                <a:solidFill>
                  <a:srgbClr val="0079A5"/>
                </a:solidFill>
              </a:rPr>
              <a:t>Jason Lillis, Ph.D.</a:t>
            </a:r>
            <a:r>
              <a:rPr lang="en-US" baseline="30000" dirty="0" smtClean="0">
                <a:solidFill>
                  <a:srgbClr val="0079A5"/>
                </a:solidFill>
              </a:rPr>
              <a:t>1,2</a:t>
            </a:r>
            <a:r>
              <a:rPr lang="en-US" dirty="0" smtClean="0">
                <a:solidFill>
                  <a:srgbClr val="0079A5"/>
                </a:solidFill>
              </a:rPr>
              <a:t>, Heather </a:t>
            </a:r>
            <a:r>
              <a:rPr lang="en-US" dirty="0" err="1" smtClean="0">
                <a:solidFill>
                  <a:srgbClr val="0079A5"/>
                </a:solidFill>
              </a:rPr>
              <a:t>Niemeier</a:t>
            </a:r>
            <a:r>
              <a:rPr lang="en-US" dirty="0" smtClean="0">
                <a:solidFill>
                  <a:srgbClr val="0079A5"/>
                </a:solidFill>
              </a:rPr>
              <a:t>, Ph.D.</a:t>
            </a:r>
            <a:r>
              <a:rPr lang="en-US" baseline="30000" dirty="0" smtClean="0">
                <a:solidFill>
                  <a:srgbClr val="0079A5"/>
                </a:solidFill>
              </a:rPr>
              <a:t>3</a:t>
            </a:r>
            <a:r>
              <a:rPr lang="en-US" dirty="0" smtClean="0">
                <a:solidFill>
                  <a:srgbClr val="0079A5"/>
                </a:solidFill>
              </a:rPr>
              <a:t>, Jessica </a:t>
            </a:r>
            <a:r>
              <a:rPr lang="en-US" dirty="0" err="1" smtClean="0">
                <a:solidFill>
                  <a:srgbClr val="0079A5"/>
                </a:solidFill>
              </a:rPr>
              <a:t>Unick</a:t>
            </a:r>
            <a:r>
              <a:rPr lang="en-US" dirty="0" smtClean="0">
                <a:solidFill>
                  <a:srgbClr val="0079A5"/>
                </a:solidFill>
              </a:rPr>
              <a:t>, Ph.D.</a:t>
            </a:r>
            <a:r>
              <a:rPr lang="en-US" baseline="30000" dirty="0" smtClean="0">
                <a:solidFill>
                  <a:srgbClr val="0079A5"/>
                </a:solidFill>
              </a:rPr>
              <a:t>1,2</a:t>
            </a:r>
            <a:r>
              <a:rPr lang="en-US" dirty="0" smtClean="0">
                <a:solidFill>
                  <a:srgbClr val="0079A5"/>
                </a:solidFill>
              </a:rPr>
              <a:t>, Kathryn Ross, Ph.D.</a:t>
            </a:r>
            <a:r>
              <a:rPr lang="en-US" baseline="30000" dirty="0" smtClean="0">
                <a:solidFill>
                  <a:srgbClr val="0079A5"/>
                </a:solidFill>
              </a:rPr>
              <a:t>1,2</a:t>
            </a:r>
            <a:r>
              <a:rPr lang="en-US" dirty="0" smtClean="0">
                <a:solidFill>
                  <a:srgbClr val="0079A5"/>
                </a:solidFill>
              </a:rPr>
              <a:t>, Tricia </a:t>
            </a:r>
            <a:r>
              <a:rPr lang="en-US" dirty="0" err="1" smtClean="0">
                <a:solidFill>
                  <a:srgbClr val="0079A5"/>
                </a:solidFill>
              </a:rPr>
              <a:t>Leahey</a:t>
            </a:r>
            <a:r>
              <a:rPr lang="en-US" dirty="0" smtClean="0">
                <a:solidFill>
                  <a:srgbClr val="0079A5"/>
                </a:solidFill>
              </a:rPr>
              <a:t>, Ph.D.</a:t>
            </a:r>
            <a:r>
              <a:rPr lang="en-US" baseline="30000" dirty="0" smtClean="0">
                <a:solidFill>
                  <a:srgbClr val="0079A5"/>
                </a:solidFill>
              </a:rPr>
              <a:t>4</a:t>
            </a:r>
            <a:r>
              <a:rPr lang="en-US" dirty="0" smtClean="0">
                <a:solidFill>
                  <a:srgbClr val="0079A5"/>
                </a:solidFill>
              </a:rPr>
              <a:t>, Katie Kendra, Ph.D.</a:t>
            </a:r>
            <a:r>
              <a:rPr lang="en-US" baseline="30000" dirty="0" smtClean="0">
                <a:solidFill>
                  <a:srgbClr val="0079A5"/>
                </a:solidFill>
              </a:rPr>
              <a:t>1,2</a:t>
            </a:r>
            <a:r>
              <a:rPr lang="en-US" dirty="0" smtClean="0">
                <a:solidFill>
                  <a:srgbClr val="0079A5"/>
                </a:solidFill>
              </a:rPr>
              <a:t>, and Leah </a:t>
            </a:r>
            <a:r>
              <a:rPr lang="en-US" dirty="0" err="1" smtClean="0">
                <a:solidFill>
                  <a:srgbClr val="0079A5"/>
                </a:solidFill>
              </a:rPr>
              <a:t>Dorfman</a:t>
            </a:r>
            <a:r>
              <a:rPr lang="en-US" dirty="0" smtClean="0">
                <a:solidFill>
                  <a:srgbClr val="0079A5"/>
                </a:solidFill>
              </a:rPr>
              <a:t>, Ph.D.</a:t>
            </a:r>
            <a:r>
              <a:rPr lang="en-US" baseline="30000" dirty="0" smtClean="0">
                <a:solidFill>
                  <a:srgbClr val="0079A5"/>
                </a:solidFill>
              </a:rPr>
              <a:t>1</a:t>
            </a:r>
            <a:endParaRPr lang="en-US" dirty="0">
              <a:solidFill>
                <a:srgbClr val="0079A5"/>
              </a:solidFill>
            </a:endParaRPr>
          </a:p>
        </p:txBody>
      </p:sp>
      <p:sp>
        <p:nvSpPr>
          <p:cNvPr id="5" name="Content Placeholder 2"/>
          <p:cNvSpPr txBox="1">
            <a:spLocks/>
          </p:cNvSpPr>
          <p:nvPr/>
        </p:nvSpPr>
        <p:spPr>
          <a:xfrm>
            <a:off x="1295401" y="5181600"/>
            <a:ext cx="5867399" cy="762000"/>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dirty="0" smtClean="0"/>
              <a:t>1-The Miriam Hospital, 2-Brown Medical School, 3-</a:t>
            </a:r>
            <a:r>
              <a:rPr lang="en-US" sz="1600" dirty="0" smtClean="0"/>
              <a:t>University</a:t>
            </a:r>
            <a:r>
              <a:rPr lang="en-US" dirty="0" smtClean="0"/>
              <a:t> of Wisconsin, 4-University of Connecticut</a:t>
            </a:r>
            <a:endParaRPr lang="en-US" dirty="0"/>
          </a:p>
        </p:txBody>
      </p:sp>
    </p:spTree>
    <p:extLst>
      <p:ext uri="{BB962C8B-B14F-4D97-AF65-F5344CB8AC3E}">
        <p14:creationId xmlns:p14="http://schemas.microsoft.com/office/powerpoint/2010/main" val="128503012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Feedback from Participants</a:t>
            </a:r>
            <a:endParaRPr lang="en-US" dirty="0"/>
          </a:p>
        </p:txBody>
      </p:sp>
      <p:sp>
        <p:nvSpPr>
          <p:cNvPr id="3" name="Content Placeholder 2"/>
          <p:cNvSpPr>
            <a:spLocks noGrp="1"/>
          </p:cNvSpPr>
          <p:nvPr>
            <p:ph idx="1"/>
          </p:nvPr>
        </p:nvSpPr>
        <p:spPr/>
        <p:txBody>
          <a:bodyPr/>
          <a:lstStyle/>
          <a:p>
            <a:r>
              <a:rPr lang="en-US" dirty="0" smtClean="0"/>
              <a:t>Longer intervention, more time to develop skills</a:t>
            </a:r>
          </a:p>
          <a:p>
            <a:endParaRPr lang="en-US" dirty="0" smtClean="0"/>
          </a:p>
          <a:p>
            <a:r>
              <a:rPr lang="en-US" dirty="0" smtClean="0"/>
              <a:t>Confused on last chapter’s shift to focus on weight, exercise, and eating (??)</a:t>
            </a:r>
          </a:p>
          <a:p>
            <a:endParaRPr lang="en-US" dirty="0" smtClean="0"/>
          </a:p>
          <a:p>
            <a:r>
              <a:rPr lang="en-US" dirty="0" smtClean="0"/>
              <a:t>Phone coaching = so helpful!!</a:t>
            </a:r>
          </a:p>
          <a:p>
            <a:pPr lvl="1"/>
            <a:r>
              <a:rPr lang="en-US" dirty="0" smtClean="0"/>
              <a:t>Accountability</a:t>
            </a:r>
          </a:p>
          <a:p>
            <a:pPr lvl="1"/>
            <a:endParaRPr lang="en-US" dirty="0"/>
          </a:p>
        </p:txBody>
      </p:sp>
    </p:spTree>
    <p:extLst>
      <p:ext uri="{BB962C8B-B14F-4D97-AF65-F5344CB8AC3E}">
        <p14:creationId xmlns:p14="http://schemas.microsoft.com/office/powerpoint/2010/main" val="408270546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Lessons from Coaches</a:t>
            </a:r>
            <a:endParaRPr lang="en-US" dirty="0"/>
          </a:p>
        </p:txBody>
      </p:sp>
      <p:sp>
        <p:nvSpPr>
          <p:cNvPr id="3" name="Content Placeholder 2"/>
          <p:cNvSpPr>
            <a:spLocks noGrp="1"/>
          </p:cNvSpPr>
          <p:nvPr>
            <p:ph idx="1"/>
          </p:nvPr>
        </p:nvSpPr>
        <p:spPr/>
        <p:txBody>
          <a:bodyPr/>
          <a:lstStyle/>
          <a:p>
            <a:r>
              <a:rPr lang="en-US" dirty="0" smtClean="0"/>
              <a:t>Providing g phone time length boundaries  (5-10 min)</a:t>
            </a:r>
          </a:p>
          <a:p>
            <a:endParaRPr lang="en-US" dirty="0" smtClean="0"/>
          </a:p>
          <a:p>
            <a:r>
              <a:rPr lang="en-US" dirty="0" smtClean="0"/>
              <a:t>Appointment rescheduling</a:t>
            </a:r>
          </a:p>
          <a:p>
            <a:endParaRPr lang="en-US" dirty="0"/>
          </a:p>
          <a:p>
            <a:r>
              <a:rPr lang="en-US" dirty="0" smtClean="0"/>
              <a:t>Holding back from teaching/</a:t>
            </a:r>
            <a:r>
              <a:rPr lang="en-US" dirty="0" err="1" smtClean="0"/>
              <a:t>therapizing</a:t>
            </a:r>
            <a:r>
              <a:rPr lang="en-US" dirty="0" smtClean="0"/>
              <a:t>!</a:t>
            </a:r>
          </a:p>
          <a:p>
            <a:endParaRPr lang="en-US" dirty="0" smtClean="0"/>
          </a:p>
          <a:p>
            <a:r>
              <a:rPr lang="en-US" dirty="0" smtClean="0"/>
              <a:t>Providing prompts frequently and regularly</a:t>
            </a:r>
          </a:p>
          <a:p>
            <a:endParaRPr lang="en-US" dirty="0" smtClean="0"/>
          </a:p>
          <a:p>
            <a:r>
              <a:rPr lang="en-US" dirty="0" smtClean="0"/>
              <a:t>More uniform coaching (questions from participants)</a:t>
            </a:r>
          </a:p>
          <a:p>
            <a:endParaRPr lang="en-US" dirty="0" smtClean="0"/>
          </a:p>
          <a:p>
            <a:endParaRPr lang="en-US" dirty="0"/>
          </a:p>
        </p:txBody>
      </p:sp>
    </p:spTree>
    <p:extLst>
      <p:ext uri="{BB962C8B-B14F-4D97-AF65-F5344CB8AC3E}">
        <p14:creationId xmlns:p14="http://schemas.microsoft.com/office/powerpoint/2010/main" val="325109581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Future Directions</a:t>
            </a:r>
            <a:endParaRPr lang="en-US" dirty="0"/>
          </a:p>
        </p:txBody>
      </p:sp>
      <p:sp>
        <p:nvSpPr>
          <p:cNvPr id="3" name="Content Placeholder 2"/>
          <p:cNvSpPr>
            <a:spLocks noGrp="1"/>
          </p:cNvSpPr>
          <p:nvPr>
            <p:ph idx="1"/>
          </p:nvPr>
        </p:nvSpPr>
        <p:spPr/>
        <p:txBody>
          <a:bodyPr/>
          <a:lstStyle/>
          <a:p>
            <a:r>
              <a:rPr lang="en-US" dirty="0" smtClean="0"/>
              <a:t>Continued emphasis on weight stigma NOT weight</a:t>
            </a:r>
          </a:p>
          <a:p>
            <a:r>
              <a:rPr lang="en-US" dirty="0" smtClean="0"/>
              <a:t>Training coaches in protocol</a:t>
            </a:r>
          </a:p>
          <a:p>
            <a:r>
              <a:rPr lang="en-US" dirty="0" smtClean="0"/>
              <a:t>Meshing with standard weight loss treatments</a:t>
            </a:r>
          </a:p>
          <a:p>
            <a:r>
              <a:rPr lang="en-US" dirty="0" smtClean="0"/>
              <a:t>Prompting strategies for guiding</a:t>
            </a:r>
          </a:p>
          <a:p>
            <a:endParaRPr lang="en-US" dirty="0" smtClean="0"/>
          </a:p>
          <a:p>
            <a:r>
              <a:rPr lang="en-US" dirty="0" smtClean="0"/>
              <a:t>How can we</a:t>
            </a:r>
            <a:r>
              <a:rPr lang="en-US" i="1" dirty="0" smtClean="0"/>
              <a:t> dig deep</a:t>
            </a:r>
            <a:r>
              <a:rPr lang="en-US" dirty="0" smtClean="0"/>
              <a:t>, motivate people intrinsically from the inside out to do the things and make the changes that matter to them?</a:t>
            </a:r>
            <a:endParaRPr lang="en-US" dirty="0"/>
          </a:p>
        </p:txBody>
      </p:sp>
    </p:spTree>
    <p:extLst>
      <p:ext uri="{BB962C8B-B14F-4D97-AF65-F5344CB8AC3E}">
        <p14:creationId xmlns:p14="http://schemas.microsoft.com/office/powerpoint/2010/main" val="19469035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6347713" cy="1320800"/>
          </a:xfrm>
        </p:spPr>
        <p:txBody>
          <a:bodyPr/>
          <a:lstStyle/>
          <a:p>
            <a:pPr algn="ctr"/>
            <a:r>
              <a:rPr lang="en-US" dirty="0" smtClean="0"/>
              <a:t>Thank you!</a:t>
            </a:r>
            <a:endParaRPr lang="en-US" dirty="0"/>
          </a:p>
        </p:txBody>
      </p:sp>
      <p:pic>
        <p:nvPicPr>
          <p:cNvPr id="4" name="Picture 3"/>
          <p:cNvPicPr>
            <a:picLocks noChangeAspect="1"/>
          </p:cNvPicPr>
          <p:nvPr/>
        </p:nvPicPr>
        <p:blipFill>
          <a:blip r:embed="rId2"/>
          <a:stretch>
            <a:fillRect/>
          </a:stretch>
        </p:blipFill>
        <p:spPr>
          <a:xfrm>
            <a:off x="3124200" y="3886200"/>
            <a:ext cx="1747050" cy="1939085"/>
          </a:xfrm>
          <a:prstGeom prst="rect">
            <a:avLst/>
          </a:prstGeom>
        </p:spPr>
      </p:pic>
      <p:sp>
        <p:nvSpPr>
          <p:cNvPr id="5" name="Title 1"/>
          <p:cNvSpPr txBox="1">
            <a:spLocks/>
          </p:cNvSpPr>
          <p:nvPr/>
        </p:nvSpPr>
        <p:spPr>
          <a:xfrm>
            <a:off x="838200" y="2362200"/>
            <a:ext cx="6705600" cy="1447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Sarah Potts </a:t>
            </a:r>
            <a:r>
              <a:rPr lang="en-US" dirty="0" err="1" smtClean="0"/>
              <a:t>Sarah.Potts@aggiemail.usu.edu</a:t>
            </a:r>
            <a:endParaRPr lang="en-US" dirty="0"/>
          </a:p>
        </p:txBody>
      </p:sp>
    </p:spTree>
    <p:extLst>
      <p:ext uri="{BB962C8B-B14F-4D97-AF65-F5344CB8AC3E}">
        <p14:creationId xmlns:p14="http://schemas.microsoft.com/office/powerpoint/2010/main" val="93785334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a:t>
            </a:r>
            <a:br>
              <a:rPr lang="en-US" dirty="0" smtClean="0"/>
            </a:br>
            <a:endParaRPr lang="en-US" dirty="0"/>
          </a:p>
        </p:txBody>
      </p:sp>
      <p:sp>
        <p:nvSpPr>
          <p:cNvPr id="3" name="Content Placeholder 2"/>
          <p:cNvSpPr>
            <a:spLocks noGrp="1"/>
          </p:cNvSpPr>
          <p:nvPr>
            <p:ph idx="1"/>
          </p:nvPr>
        </p:nvSpPr>
        <p:spPr>
          <a:xfrm>
            <a:off x="609598" y="1502437"/>
            <a:ext cx="7010402" cy="4669763"/>
          </a:xfrm>
        </p:spPr>
        <p:txBody>
          <a:bodyPr>
            <a:normAutofit fontScale="92500" lnSpcReduction="10000"/>
          </a:bodyPr>
          <a:lstStyle/>
          <a:p>
            <a:r>
              <a:rPr lang="en-US" dirty="0">
                <a:solidFill>
                  <a:srgbClr val="0079A5"/>
                </a:solidFill>
              </a:rPr>
              <a:t>Weight Self-Stigma Questionnaire (WSSQ; Lillis et al., 2010) </a:t>
            </a:r>
          </a:p>
          <a:p>
            <a:r>
              <a:rPr lang="en-US" dirty="0">
                <a:solidFill>
                  <a:srgbClr val="0079A5"/>
                </a:solidFill>
              </a:rPr>
              <a:t>Dutch Eating Behavior Questionnaire-Emotional Eating (DEBQ-EE; Van </a:t>
            </a:r>
            <a:r>
              <a:rPr lang="en-US" dirty="0" err="1">
                <a:solidFill>
                  <a:srgbClr val="0079A5"/>
                </a:solidFill>
              </a:rPr>
              <a:t>Strien</a:t>
            </a:r>
            <a:r>
              <a:rPr lang="en-US" dirty="0">
                <a:solidFill>
                  <a:srgbClr val="0079A5"/>
                </a:solidFill>
              </a:rPr>
              <a:t> et al., 1986) </a:t>
            </a:r>
          </a:p>
          <a:p>
            <a:r>
              <a:rPr lang="en-US" dirty="0">
                <a:solidFill>
                  <a:srgbClr val="0079A5"/>
                </a:solidFill>
              </a:rPr>
              <a:t>Weight Control Strategies Scale (WCSS; Pinto et al., 2013) </a:t>
            </a:r>
          </a:p>
          <a:p>
            <a:r>
              <a:rPr lang="en-US" dirty="0">
                <a:solidFill>
                  <a:srgbClr val="0079A5"/>
                </a:solidFill>
              </a:rPr>
              <a:t>Global Health Scale (GHS; Hays et al., 2009) </a:t>
            </a:r>
          </a:p>
          <a:p>
            <a:r>
              <a:rPr lang="en-US" dirty="0" smtClean="0">
                <a:solidFill>
                  <a:srgbClr val="0079A5"/>
                </a:solidFill>
              </a:rPr>
              <a:t>Patient </a:t>
            </a:r>
            <a:r>
              <a:rPr lang="en-US" dirty="0">
                <a:solidFill>
                  <a:srgbClr val="0079A5"/>
                </a:solidFill>
              </a:rPr>
              <a:t>Health Questionnaire (PHQ-9; </a:t>
            </a:r>
            <a:r>
              <a:rPr lang="en-US" dirty="0" err="1">
                <a:solidFill>
                  <a:srgbClr val="0079A5"/>
                </a:solidFill>
              </a:rPr>
              <a:t>Kroenke</a:t>
            </a:r>
            <a:r>
              <a:rPr lang="en-US" dirty="0">
                <a:solidFill>
                  <a:srgbClr val="0079A5"/>
                </a:solidFill>
              </a:rPr>
              <a:t>, Spitzer &amp; Williams, 2001) </a:t>
            </a:r>
          </a:p>
          <a:p>
            <a:r>
              <a:rPr lang="en-US" dirty="0">
                <a:solidFill>
                  <a:srgbClr val="0079A5"/>
                </a:solidFill>
              </a:rPr>
              <a:t>Weight </a:t>
            </a:r>
            <a:endParaRPr lang="en-US" dirty="0" smtClean="0">
              <a:solidFill>
                <a:srgbClr val="0079A5"/>
              </a:solidFill>
            </a:endParaRPr>
          </a:p>
          <a:p>
            <a:r>
              <a:rPr lang="en-US" dirty="0"/>
              <a:t>Acceptance and Action Questionnaire for Weight (AAQW; Lillis &amp; Hayes, 2008) </a:t>
            </a:r>
            <a:endParaRPr lang="en-US" dirty="0" smtClean="0"/>
          </a:p>
          <a:p>
            <a:r>
              <a:rPr lang="en-US" dirty="0"/>
              <a:t>Valuing Questionnaire (VQ; </a:t>
            </a:r>
            <a:r>
              <a:rPr lang="en-US" dirty="0" err="1"/>
              <a:t>Smout</a:t>
            </a:r>
            <a:r>
              <a:rPr lang="en-US" dirty="0"/>
              <a:t> et al., 2014) </a:t>
            </a:r>
            <a:endParaRPr lang="en-US" dirty="0" smtClean="0"/>
          </a:p>
          <a:p>
            <a:r>
              <a:rPr lang="en-US" dirty="0"/>
              <a:t>Motivating Factors for Weight Loss (MFWL; </a:t>
            </a:r>
            <a:r>
              <a:rPr lang="en-US" dirty="0" err="1"/>
              <a:t>LaRose</a:t>
            </a:r>
            <a:r>
              <a:rPr lang="en-US" dirty="0"/>
              <a:t> et al., 2013) </a:t>
            </a:r>
            <a:endParaRPr lang="en-US" dirty="0" smtClean="0"/>
          </a:p>
          <a:p>
            <a:r>
              <a:rPr lang="en-US" dirty="0"/>
              <a:t>Program satisfaction and engagement </a:t>
            </a:r>
          </a:p>
          <a:p>
            <a:r>
              <a:rPr lang="en-US" dirty="0"/>
              <a:t>Weekly Diet Trap Chapter Quizzes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99619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7486" y="1935098"/>
            <a:ext cx="6423914" cy="1646302"/>
          </a:xfrm>
        </p:spPr>
        <p:txBody>
          <a:bodyPr>
            <a:noAutofit/>
          </a:bodyPr>
          <a:lstStyle/>
          <a:p>
            <a:pPr algn="ctr"/>
            <a:r>
              <a:rPr lang="en-US" sz="3200" dirty="0"/>
              <a:t>You’re fat!: Is psychological flexibility related to stigmatizing experiences and disordered eating for the obese? </a:t>
            </a:r>
            <a:endParaRPr lang="en-US" sz="3200" dirty="0">
              <a:effectLst/>
            </a:endParaRPr>
          </a:p>
        </p:txBody>
      </p:sp>
      <p:sp>
        <p:nvSpPr>
          <p:cNvPr id="3" name="Content Placeholder 2"/>
          <p:cNvSpPr>
            <a:spLocks noGrp="1"/>
          </p:cNvSpPr>
          <p:nvPr>
            <p:ph type="subTitle" idx="1"/>
          </p:nvPr>
        </p:nvSpPr>
        <p:spPr>
          <a:xfrm>
            <a:off x="1130595" y="4050834"/>
            <a:ext cx="6184605" cy="1096899"/>
          </a:xfrm>
        </p:spPr>
        <p:txBody>
          <a:bodyPr>
            <a:normAutofit/>
          </a:bodyPr>
          <a:lstStyle/>
          <a:p>
            <a:pPr algn="ctr"/>
            <a:r>
              <a:rPr lang="en-US" dirty="0" smtClean="0">
                <a:solidFill>
                  <a:srgbClr val="0079A5"/>
                </a:solidFill>
              </a:rPr>
              <a:t>Emily </a:t>
            </a:r>
            <a:r>
              <a:rPr lang="en-US" dirty="0" err="1" smtClean="0">
                <a:solidFill>
                  <a:srgbClr val="0079A5"/>
                </a:solidFill>
              </a:rPr>
              <a:t>Squyres</a:t>
            </a:r>
            <a:r>
              <a:rPr lang="en-US" dirty="0" smtClean="0">
                <a:solidFill>
                  <a:srgbClr val="0079A5"/>
                </a:solidFill>
              </a:rPr>
              <a:t>, M.S.</a:t>
            </a:r>
            <a:r>
              <a:rPr lang="en-US" baseline="30000" dirty="0" smtClean="0">
                <a:solidFill>
                  <a:srgbClr val="0079A5"/>
                </a:solidFill>
              </a:rPr>
              <a:t>1,2</a:t>
            </a:r>
            <a:r>
              <a:rPr lang="en-US" dirty="0" smtClean="0">
                <a:solidFill>
                  <a:srgbClr val="0079A5"/>
                </a:solidFill>
              </a:rPr>
              <a:t> and Emily Sandoz, Ph.D.</a:t>
            </a:r>
            <a:r>
              <a:rPr lang="en-US" baseline="30000" dirty="0" smtClean="0">
                <a:solidFill>
                  <a:srgbClr val="0079A5"/>
                </a:solidFill>
              </a:rPr>
              <a:t>1</a:t>
            </a:r>
            <a:endParaRPr lang="en-US" dirty="0">
              <a:solidFill>
                <a:srgbClr val="0079A5"/>
              </a:solidFill>
            </a:endParaRPr>
          </a:p>
        </p:txBody>
      </p:sp>
      <p:sp>
        <p:nvSpPr>
          <p:cNvPr id="5" name="Content Placeholder 2"/>
          <p:cNvSpPr txBox="1">
            <a:spLocks/>
          </p:cNvSpPr>
          <p:nvPr/>
        </p:nvSpPr>
        <p:spPr>
          <a:xfrm>
            <a:off x="1295401" y="4495800"/>
            <a:ext cx="5867399" cy="762000"/>
          </a:xfrm>
          <a:prstGeom prst="rect">
            <a:avLst/>
          </a:prstGeom>
        </p:spPr>
        <p:txBody>
          <a:bodyPr vert="horz" lIns="91440" tIns="45720" rIns="91440" bIns="45720" rtlCol="0" anchor="t">
            <a:normAutofit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dirty="0" smtClean="0"/>
              <a:t>1-University of Louisiana Lafayette, </a:t>
            </a:r>
          </a:p>
          <a:p>
            <a:pPr algn="ctr"/>
            <a:r>
              <a:rPr lang="en-US" dirty="0" smtClean="0"/>
              <a:t>2-Lousiana Tech University</a:t>
            </a:r>
            <a:endParaRPr lang="en-US" dirty="0"/>
          </a:p>
        </p:txBody>
      </p:sp>
    </p:spTree>
    <p:extLst>
      <p:ext uri="{BB962C8B-B14F-4D97-AF65-F5344CB8AC3E}">
        <p14:creationId xmlns:p14="http://schemas.microsoft.com/office/powerpoint/2010/main" val="27805030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858898"/>
            <a:ext cx="7086599" cy="1646302"/>
          </a:xfrm>
        </p:spPr>
        <p:txBody>
          <a:bodyPr>
            <a:noAutofit/>
          </a:bodyPr>
          <a:lstStyle/>
          <a:p>
            <a:pPr algn="ctr"/>
            <a:r>
              <a:rPr lang="en-US" sz="3200" dirty="0"/>
              <a:t>Delivering </a:t>
            </a:r>
            <a:r>
              <a:rPr lang="en-US" sz="3200" dirty="0" smtClean="0"/>
              <a:t>Acceptance </a:t>
            </a:r>
            <a:r>
              <a:rPr lang="en-US" sz="3200" dirty="0"/>
              <a:t>and </a:t>
            </a:r>
            <a:r>
              <a:rPr lang="en-US" sz="3200" dirty="0" smtClean="0"/>
              <a:t>Commitment </a:t>
            </a:r>
            <a:r>
              <a:rPr lang="en-US" sz="3200" dirty="0"/>
              <a:t>T</a:t>
            </a:r>
            <a:r>
              <a:rPr lang="en-US" sz="3200" dirty="0" smtClean="0"/>
              <a:t>herapy </a:t>
            </a:r>
            <a:r>
              <a:rPr lang="en-US" sz="3200" dirty="0"/>
              <a:t>through guided self-help </a:t>
            </a:r>
            <a:r>
              <a:rPr lang="en-US" sz="3200" dirty="0" smtClean="0"/>
              <a:t>for </a:t>
            </a:r>
            <a:r>
              <a:rPr lang="en-US" sz="3200" dirty="0"/>
              <a:t>weight self-stigma: </a:t>
            </a:r>
            <a:r>
              <a:rPr lang="en-US" sz="3200" dirty="0" smtClean="0"/>
              <a:t/>
            </a:r>
            <a:br>
              <a:rPr lang="en-US" sz="3200" dirty="0" smtClean="0"/>
            </a:br>
            <a:r>
              <a:rPr lang="en-US" sz="3200" dirty="0" smtClean="0"/>
              <a:t>Results </a:t>
            </a:r>
            <a:r>
              <a:rPr lang="en-US" sz="3200" dirty="0"/>
              <a:t>from an open pilot trial </a:t>
            </a:r>
            <a:endParaRPr lang="en-US" sz="3200" dirty="0">
              <a:effectLst/>
            </a:endParaRPr>
          </a:p>
        </p:txBody>
      </p:sp>
      <p:sp>
        <p:nvSpPr>
          <p:cNvPr id="3" name="Content Placeholder 2"/>
          <p:cNvSpPr>
            <a:spLocks noGrp="1"/>
          </p:cNvSpPr>
          <p:nvPr>
            <p:ph type="subTitle" idx="1"/>
          </p:nvPr>
        </p:nvSpPr>
        <p:spPr>
          <a:xfrm>
            <a:off x="1130595" y="4050834"/>
            <a:ext cx="6184605" cy="1096899"/>
          </a:xfrm>
        </p:spPr>
        <p:txBody>
          <a:bodyPr>
            <a:normAutofit/>
          </a:bodyPr>
          <a:lstStyle/>
          <a:p>
            <a:pPr algn="ctr"/>
            <a:r>
              <a:rPr lang="en-US" dirty="0" smtClean="0">
                <a:solidFill>
                  <a:srgbClr val="0079A5"/>
                </a:solidFill>
              </a:rPr>
              <a:t>Sarah Potts, M.S.</a:t>
            </a:r>
            <a:r>
              <a:rPr lang="en-US" baseline="30000" dirty="0" smtClean="0">
                <a:solidFill>
                  <a:srgbClr val="0079A5"/>
                </a:solidFill>
              </a:rPr>
              <a:t>1</a:t>
            </a:r>
            <a:r>
              <a:rPr lang="en-US" dirty="0" smtClean="0">
                <a:solidFill>
                  <a:srgbClr val="0079A5"/>
                </a:solidFill>
              </a:rPr>
              <a:t>, Michael Levin, Ph.D.</a:t>
            </a:r>
            <a:r>
              <a:rPr lang="en-US" baseline="30000" dirty="0" smtClean="0">
                <a:solidFill>
                  <a:srgbClr val="0079A5"/>
                </a:solidFill>
              </a:rPr>
              <a:t>1</a:t>
            </a:r>
            <a:r>
              <a:rPr lang="en-US" dirty="0" smtClean="0">
                <a:solidFill>
                  <a:srgbClr val="0079A5"/>
                </a:solidFill>
              </a:rPr>
              <a:t>, Jack </a:t>
            </a:r>
            <a:r>
              <a:rPr lang="en-US" dirty="0" err="1" smtClean="0">
                <a:solidFill>
                  <a:srgbClr val="0079A5"/>
                </a:solidFill>
              </a:rPr>
              <a:t>Haeger</a:t>
            </a:r>
            <a:r>
              <a:rPr lang="en-US" dirty="0" smtClean="0">
                <a:solidFill>
                  <a:srgbClr val="0079A5"/>
                </a:solidFill>
              </a:rPr>
              <a:t>, B.A.</a:t>
            </a:r>
            <a:r>
              <a:rPr lang="en-US" baseline="30000" dirty="0" smtClean="0">
                <a:solidFill>
                  <a:srgbClr val="0079A5"/>
                </a:solidFill>
              </a:rPr>
              <a:t>1</a:t>
            </a:r>
            <a:r>
              <a:rPr lang="en-US" dirty="0" smtClean="0">
                <a:solidFill>
                  <a:srgbClr val="0079A5"/>
                </a:solidFill>
              </a:rPr>
              <a:t>, and Jason Lillis, Ph.D.</a:t>
            </a:r>
            <a:r>
              <a:rPr lang="en-US" baseline="30000" dirty="0" smtClean="0">
                <a:solidFill>
                  <a:srgbClr val="0079A5"/>
                </a:solidFill>
              </a:rPr>
              <a:t>2</a:t>
            </a:r>
            <a:endParaRPr lang="en-US" dirty="0">
              <a:solidFill>
                <a:srgbClr val="0079A5"/>
              </a:solidFill>
            </a:endParaRPr>
          </a:p>
        </p:txBody>
      </p:sp>
      <p:sp>
        <p:nvSpPr>
          <p:cNvPr id="5" name="Content Placeholder 2"/>
          <p:cNvSpPr txBox="1">
            <a:spLocks/>
          </p:cNvSpPr>
          <p:nvPr/>
        </p:nvSpPr>
        <p:spPr>
          <a:xfrm>
            <a:off x="1295401" y="5029200"/>
            <a:ext cx="5867399" cy="762000"/>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1600" dirty="0" smtClean="0"/>
              <a:t>1-Utah State University, </a:t>
            </a:r>
          </a:p>
          <a:p>
            <a:pPr algn="ctr"/>
            <a:r>
              <a:rPr lang="en-US" sz="1600" dirty="0" smtClean="0"/>
              <a:t>2-</a:t>
            </a:r>
            <a:r>
              <a:rPr lang="en-US" sz="1600" dirty="0"/>
              <a:t>The Miriam </a:t>
            </a:r>
            <a:r>
              <a:rPr lang="en-US" sz="1600" dirty="0" smtClean="0"/>
              <a:t>Hospital</a:t>
            </a:r>
            <a:r>
              <a:rPr lang="en-US" sz="1600" dirty="0"/>
              <a:t> </a:t>
            </a:r>
            <a:r>
              <a:rPr lang="en-US" sz="1600" dirty="0" smtClean="0"/>
              <a:t>and Brown </a:t>
            </a:r>
            <a:r>
              <a:rPr lang="en-US" sz="1600" dirty="0"/>
              <a:t>Medical School</a:t>
            </a:r>
          </a:p>
        </p:txBody>
      </p:sp>
      <p:pic>
        <p:nvPicPr>
          <p:cNvPr id="6" name="Picture 5"/>
          <p:cNvPicPr>
            <a:picLocks noChangeAspect="1"/>
          </p:cNvPicPr>
          <p:nvPr/>
        </p:nvPicPr>
        <p:blipFill>
          <a:blip r:embed="rId2"/>
          <a:stretch>
            <a:fillRect/>
          </a:stretch>
        </p:blipFill>
        <p:spPr>
          <a:xfrm>
            <a:off x="152400" y="4495800"/>
            <a:ext cx="1747050" cy="1939085"/>
          </a:xfrm>
          <a:prstGeom prst="rect">
            <a:avLst/>
          </a:prstGeom>
        </p:spPr>
      </p:pic>
    </p:spTree>
    <p:extLst>
      <p:ext uri="{BB962C8B-B14F-4D97-AF65-F5344CB8AC3E}">
        <p14:creationId xmlns:p14="http://schemas.microsoft.com/office/powerpoint/2010/main" val="3634871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609598" y="1600200"/>
            <a:ext cx="6781801" cy="4441163"/>
          </a:xfrm>
        </p:spPr>
        <p:txBody>
          <a:bodyPr>
            <a:normAutofit fontScale="92500" lnSpcReduction="10000"/>
          </a:bodyPr>
          <a:lstStyle/>
          <a:p>
            <a:r>
              <a:rPr lang="en-US" dirty="0"/>
              <a:t>Obesity is a costly public health problem in the US </a:t>
            </a:r>
            <a:r>
              <a:rPr lang="en-US" sz="1600" dirty="0"/>
              <a:t>(Lenz et al., 2009; </a:t>
            </a:r>
            <a:r>
              <a:rPr lang="en-US" sz="1600" dirty="0" err="1"/>
              <a:t>Wadden</a:t>
            </a:r>
            <a:r>
              <a:rPr lang="en-US" sz="1600" dirty="0"/>
              <a:t> et al., 2002)</a:t>
            </a:r>
          </a:p>
          <a:p>
            <a:pPr marL="45720" indent="0">
              <a:buNone/>
            </a:pPr>
            <a:endParaRPr lang="en-US" sz="1600" dirty="0"/>
          </a:p>
          <a:p>
            <a:r>
              <a:rPr lang="en-US" dirty="0"/>
              <a:t>Impacts number of health variables </a:t>
            </a:r>
          </a:p>
          <a:p>
            <a:pPr lvl="1"/>
            <a:r>
              <a:rPr lang="en-US" sz="2000" dirty="0"/>
              <a:t>Lower life expectancy</a:t>
            </a:r>
            <a:r>
              <a:rPr lang="en-US" dirty="0"/>
              <a:t> (</a:t>
            </a:r>
            <a:r>
              <a:rPr lang="en-US" dirty="0" err="1"/>
              <a:t>Peeters</a:t>
            </a:r>
            <a:r>
              <a:rPr lang="en-US" dirty="0"/>
              <a:t> et al., 2003)</a:t>
            </a:r>
          </a:p>
          <a:p>
            <a:pPr lvl="1"/>
            <a:r>
              <a:rPr lang="en-US" sz="2000" dirty="0"/>
              <a:t>Decreased quality of life (QOL) </a:t>
            </a:r>
            <a:r>
              <a:rPr lang="en-US" dirty="0"/>
              <a:t>(Fontaine &amp; </a:t>
            </a:r>
            <a:r>
              <a:rPr lang="en-US" dirty="0" err="1"/>
              <a:t>Barvosky</a:t>
            </a:r>
            <a:r>
              <a:rPr lang="en-US" dirty="0"/>
              <a:t>, 2001)</a:t>
            </a:r>
          </a:p>
          <a:p>
            <a:pPr lvl="1"/>
            <a:r>
              <a:rPr lang="en-US" sz="2000" dirty="0"/>
              <a:t>Range of psychological problems </a:t>
            </a:r>
            <a:r>
              <a:rPr lang="en-US" dirty="0"/>
              <a:t>(Scott et al., 2009)</a:t>
            </a:r>
          </a:p>
          <a:p>
            <a:pPr lvl="1"/>
            <a:r>
              <a:rPr lang="en-US" sz="2000" dirty="0"/>
              <a:t>Increased depression and anxiety</a:t>
            </a:r>
          </a:p>
          <a:p>
            <a:pPr marL="365760" lvl="1" indent="0">
              <a:buNone/>
            </a:pPr>
            <a:endParaRPr lang="en-US" sz="2000" dirty="0"/>
          </a:p>
          <a:p>
            <a:r>
              <a:rPr lang="en-US" dirty="0"/>
              <a:t>Insufficient psychosocial weight-loss interventions</a:t>
            </a:r>
          </a:p>
          <a:p>
            <a:pPr lvl="1"/>
            <a:r>
              <a:rPr lang="en-US" sz="2000" dirty="0"/>
              <a:t>5-15% weight loss </a:t>
            </a:r>
            <a:r>
              <a:rPr lang="en-US" dirty="0"/>
              <a:t>(</a:t>
            </a:r>
            <a:r>
              <a:rPr lang="en-US" dirty="0" err="1"/>
              <a:t>Wadden</a:t>
            </a:r>
            <a:r>
              <a:rPr lang="en-US" dirty="0"/>
              <a:t> et al., 2012)</a:t>
            </a:r>
          </a:p>
          <a:p>
            <a:pPr lvl="1"/>
            <a:r>
              <a:rPr lang="en-US" sz="2000" dirty="0"/>
              <a:t>Weight regain </a:t>
            </a:r>
            <a:r>
              <a:rPr lang="en-US" dirty="0"/>
              <a:t>(</a:t>
            </a:r>
            <a:r>
              <a:rPr lang="en-US" dirty="0" err="1"/>
              <a:t>Elfhag</a:t>
            </a:r>
            <a:r>
              <a:rPr lang="en-US" dirty="0"/>
              <a:t>, 2005)</a:t>
            </a:r>
            <a:endParaRPr lang="en-US" sz="1400" dirty="0"/>
          </a:p>
          <a:p>
            <a:endParaRPr lang="en-US" dirty="0"/>
          </a:p>
        </p:txBody>
      </p:sp>
    </p:spTree>
    <p:extLst>
      <p:ext uri="{BB962C8B-B14F-4D97-AF65-F5344CB8AC3E}">
        <p14:creationId xmlns:p14="http://schemas.microsoft.com/office/powerpoint/2010/main" val="26365844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55600"/>
            <a:ext cx="8534401" cy="1320800"/>
          </a:xfrm>
        </p:spPr>
        <p:txBody>
          <a:bodyPr>
            <a:normAutofit/>
          </a:bodyPr>
          <a:lstStyle/>
          <a:p>
            <a:r>
              <a:rPr lang="en-US" sz="3200" dirty="0"/>
              <a:t>“Maybe I can Just Try </a:t>
            </a:r>
            <a:r>
              <a:rPr lang="en-US" sz="3200" dirty="0" smtClean="0"/>
              <a:t>One </a:t>
            </a:r>
            <a:r>
              <a:rPr lang="en-US" sz="3200" dirty="0"/>
              <a:t>More Diet”</a:t>
            </a:r>
          </a:p>
        </p:txBody>
      </p:sp>
      <p:sp>
        <p:nvSpPr>
          <p:cNvPr id="3" name="Content Placeholder 2"/>
          <p:cNvSpPr>
            <a:spLocks noGrp="1"/>
          </p:cNvSpPr>
          <p:nvPr>
            <p:ph idx="1"/>
          </p:nvPr>
        </p:nvSpPr>
        <p:spPr/>
        <p:txBody>
          <a:bodyPr/>
          <a:lstStyle/>
          <a:p>
            <a:endParaRPr lang="en-US"/>
          </a:p>
        </p:txBody>
      </p:sp>
      <p:pic>
        <p:nvPicPr>
          <p:cNvPr id="4" name="Picture 3" descr="Screen Shot 2015-10-14 at 11.05.46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9336" y="1198571"/>
            <a:ext cx="1858922" cy="2800350"/>
          </a:xfrm>
          <a:prstGeom prst="rect">
            <a:avLst/>
          </a:prstGeom>
        </p:spPr>
      </p:pic>
      <p:pic>
        <p:nvPicPr>
          <p:cNvPr id="5" name="Picture 4" descr="Screen Shot 2015-10-14 at 11.09.02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28258" y="1219738"/>
            <a:ext cx="2393811" cy="2755900"/>
          </a:xfrm>
          <a:prstGeom prst="rect">
            <a:avLst/>
          </a:prstGeom>
        </p:spPr>
      </p:pic>
      <p:pic>
        <p:nvPicPr>
          <p:cNvPr id="6" name="Picture 5" descr="Screen Shot 2015-10-14 at 11.07.45 A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9336" y="3566583"/>
            <a:ext cx="2181951" cy="3291417"/>
          </a:xfrm>
          <a:prstGeom prst="rect">
            <a:avLst/>
          </a:prstGeom>
        </p:spPr>
      </p:pic>
      <p:pic>
        <p:nvPicPr>
          <p:cNvPr id="7" name="Picture 6" descr="Screen Shot 2015-10-14 at 11.07.11 AM.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351287" y="3566582"/>
            <a:ext cx="2137036" cy="3291417"/>
          </a:xfrm>
          <a:prstGeom prst="rect">
            <a:avLst/>
          </a:prstGeom>
        </p:spPr>
      </p:pic>
      <p:pic>
        <p:nvPicPr>
          <p:cNvPr id="8" name="Picture 7" descr="Screen Shot 2015-10-14 at 11.06.57 AM.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422069" y="1231418"/>
            <a:ext cx="2245904" cy="3470233"/>
          </a:xfrm>
          <a:prstGeom prst="rect">
            <a:avLst/>
          </a:prstGeom>
        </p:spPr>
      </p:pic>
      <p:pic>
        <p:nvPicPr>
          <p:cNvPr id="9" name="Picture 8" descr="Screen Shot 2015-10-14 at 11.08.24 AM.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664354" y="1233555"/>
            <a:ext cx="2331480" cy="3396082"/>
          </a:xfrm>
          <a:prstGeom prst="rect">
            <a:avLst/>
          </a:prstGeom>
        </p:spPr>
      </p:pic>
      <p:pic>
        <p:nvPicPr>
          <p:cNvPr id="10" name="Picture 9" descr="Screen Shot 2015-10-14 at 11.07.26 AM.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422069" y="3466533"/>
            <a:ext cx="2245904" cy="3391466"/>
          </a:xfrm>
          <a:prstGeom prst="rect">
            <a:avLst/>
          </a:prstGeom>
        </p:spPr>
      </p:pic>
      <p:pic>
        <p:nvPicPr>
          <p:cNvPr id="11" name="Picture 10" descr="Screen Shot 2015-10-14 at 11.08.04 AM.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664354" y="3973188"/>
            <a:ext cx="2326045" cy="2884816"/>
          </a:xfrm>
          <a:prstGeom prst="rect">
            <a:avLst/>
          </a:prstGeom>
        </p:spPr>
      </p:pic>
    </p:spTree>
    <p:extLst>
      <p:ext uri="{BB962C8B-B14F-4D97-AF65-F5344CB8AC3E}">
        <p14:creationId xmlns:p14="http://schemas.microsoft.com/office/powerpoint/2010/main" val="33125042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5-10-14 at 10.40.16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5010" y="0"/>
            <a:ext cx="7842018" cy="6858000"/>
          </a:xfrm>
          <a:prstGeom prst="rect">
            <a:avLst/>
          </a:prstGeom>
        </p:spPr>
      </p:pic>
    </p:spTree>
    <p:extLst>
      <p:ext uri="{BB962C8B-B14F-4D97-AF65-F5344CB8AC3E}">
        <p14:creationId xmlns:p14="http://schemas.microsoft.com/office/powerpoint/2010/main" val="25180429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Weight Stigma</a:t>
            </a:r>
            <a:endParaRPr lang="en-US" dirty="0"/>
          </a:p>
        </p:txBody>
      </p:sp>
      <p:sp>
        <p:nvSpPr>
          <p:cNvPr id="3" name="Content Placeholder 2"/>
          <p:cNvSpPr>
            <a:spLocks noGrp="1"/>
          </p:cNvSpPr>
          <p:nvPr>
            <p:ph idx="1"/>
          </p:nvPr>
        </p:nvSpPr>
        <p:spPr>
          <a:xfrm>
            <a:off x="685800" y="1905000"/>
            <a:ext cx="8001000" cy="4495800"/>
          </a:xfrm>
        </p:spPr>
        <p:txBody>
          <a:bodyPr>
            <a:normAutofit/>
          </a:bodyPr>
          <a:lstStyle/>
          <a:p>
            <a:r>
              <a:rPr lang="en-US" dirty="0"/>
              <a:t>Prevalent in societal structure, age ranges, workplaces, etc.</a:t>
            </a:r>
          </a:p>
          <a:p>
            <a:r>
              <a:rPr lang="en-US" dirty="0"/>
              <a:t>Common thought: stigmatizing attitudes might encourage and motivate</a:t>
            </a:r>
          </a:p>
          <a:p>
            <a:r>
              <a:rPr lang="en-US" dirty="0"/>
              <a:t>I</a:t>
            </a:r>
            <a:r>
              <a:rPr lang="en-US" dirty="0" smtClean="0"/>
              <a:t>ncreased </a:t>
            </a:r>
            <a:r>
              <a:rPr lang="en-US" dirty="0"/>
              <a:t>problematic behavior, unhealthy choices, and avoidance of physical activity (e.g., </a:t>
            </a:r>
            <a:r>
              <a:rPr lang="en-US" dirty="0" err="1"/>
              <a:t>Ashmore</a:t>
            </a:r>
            <a:r>
              <a:rPr lang="en-US" dirty="0"/>
              <a:t> et al., 2008; Jensen at el., 2009)</a:t>
            </a:r>
          </a:p>
          <a:p>
            <a:r>
              <a:rPr lang="en-US" dirty="0"/>
              <a:t>Weight self-stigma</a:t>
            </a:r>
          </a:p>
          <a:p>
            <a:pPr lvl="1"/>
            <a:r>
              <a:rPr lang="en-US" sz="1800" dirty="0"/>
              <a:t>Internalized stigma from external environment </a:t>
            </a:r>
          </a:p>
          <a:p>
            <a:pPr lvl="1"/>
            <a:r>
              <a:rPr lang="en-US" sz="1800" dirty="0"/>
              <a:t>Applying beliefs to self</a:t>
            </a:r>
          </a:p>
          <a:p>
            <a:pPr lvl="1"/>
            <a:r>
              <a:rPr lang="en-US" sz="1800" dirty="0"/>
              <a:t>Contributes to psychological distress, binge eating (Lillis, Levin, &amp; Hayes, 2011)</a:t>
            </a:r>
          </a:p>
          <a:p>
            <a:pPr lvl="1"/>
            <a:r>
              <a:rPr lang="en-US" sz="1800" dirty="0"/>
              <a:t>Greater predictor of QOL than BMI (Lillis, </a:t>
            </a:r>
            <a:r>
              <a:rPr lang="en-US" sz="1800" dirty="0" err="1"/>
              <a:t>Luoma</a:t>
            </a:r>
            <a:r>
              <a:rPr lang="en-US" sz="1800" dirty="0"/>
              <a:t>, Levin, &amp; Hayes, 2009)</a:t>
            </a:r>
          </a:p>
          <a:p>
            <a:endParaRPr lang="en-US" dirty="0"/>
          </a:p>
        </p:txBody>
      </p:sp>
      <p:pic>
        <p:nvPicPr>
          <p:cNvPr id="5" name="Picture 4"/>
          <p:cNvPicPr>
            <a:picLocks noChangeAspect="1"/>
          </p:cNvPicPr>
          <p:nvPr/>
        </p:nvPicPr>
        <p:blipFill>
          <a:blip r:embed="rId3">
            <a:alphaModFix amt="22000"/>
          </a:blip>
          <a:stretch>
            <a:fillRect/>
          </a:stretch>
        </p:blipFill>
        <p:spPr>
          <a:xfrm>
            <a:off x="33451" y="725686"/>
            <a:ext cx="9144000" cy="4455914"/>
          </a:xfrm>
          <a:prstGeom prst="rect">
            <a:avLst/>
          </a:prstGeom>
        </p:spPr>
      </p:pic>
    </p:spTree>
    <p:extLst>
      <p:ext uri="{BB962C8B-B14F-4D97-AF65-F5344CB8AC3E}">
        <p14:creationId xmlns:p14="http://schemas.microsoft.com/office/powerpoint/2010/main" val="105239739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Facet">
  <a:themeElements>
    <a:clrScheme name="Custom 8">
      <a:dk1>
        <a:sysClr val="windowText" lastClr="000000"/>
      </a:dk1>
      <a:lt1>
        <a:sysClr val="window" lastClr="FFFFFF"/>
      </a:lt1>
      <a:dk2>
        <a:srgbClr val="000000"/>
      </a:dk2>
      <a:lt2>
        <a:srgbClr val="EBEBEB"/>
      </a:lt2>
      <a:accent1>
        <a:srgbClr val="549D04"/>
      </a:accent1>
      <a:accent2>
        <a:srgbClr val="00A1DC"/>
      </a:accent2>
      <a:accent3>
        <a:srgbClr val="FFCB04"/>
      </a:accent3>
      <a:accent4>
        <a:srgbClr val="F16321"/>
      </a:accent4>
      <a:accent5>
        <a:srgbClr val="00A1DC"/>
      </a:accent5>
      <a:accent6>
        <a:srgbClr val="005DAA"/>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8948</TotalTime>
  <Words>3751</Words>
  <Application>Microsoft Macintosh PowerPoint</Application>
  <PresentationFormat>On-screen Show (4:3)</PresentationFormat>
  <Paragraphs>352</Paragraphs>
  <Slides>34</Slides>
  <Notes>24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Facet</vt:lpstr>
      <vt:lpstr>#141:  ACT for Obesity and Weight-Related Stigma:  Concept and Treatment</vt:lpstr>
      <vt:lpstr>Symposium Goals</vt:lpstr>
      <vt:lpstr>A randomized controlled trial for weight loss targeting individuals with high internal disinhibition:  The Acceptance Based Behavioral Intervention (ABBI) trial  </vt:lpstr>
      <vt:lpstr>You’re fat!: Is psychological flexibility related to stigmatizing experiences and disordered eating for the obese? </vt:lpstr>
      <vt:lpstr>Delivering Acceptance and Commitment Therapy through guided self-help for weight self-stigma:  Results from an open pilot trial </vt:lpstr>
      <vt:lpstr>Background</vt:lpstr>
      <vt:lpstr>“Maybe I can Just Try One More Diet”</vt:lpstr>
      <vt:lpstr>PowerPoint Presentation</vt:lpstr>
      <vt:lpstr>Role of Weight Stigma</vt:lpstr>
      <vt:lpstr>Application of ACT</vt:lpstr>
      <vt:lpstr>Self-Stigma and ACT</vt:lpstr>
      <vt:lpstr>Guided Self-Help Approach</vt:lpstr>
      <vt:lpstr>Current Study</vt:lpstr>
      <vt:lpstr>Study Methods</vt:lpstr>
      <vt:lpstr>Participant Flow</vt:lpstr>
      <vt:lpstr>Study Procedures</vt:lpstr>
      <vt:lpstr>INTERVENTION</vt:lpstr>
      <vt:lpstr>Important Ingredients of  Phone Coaching</vt:lpstr>
      <vt:lpstr>Results</vt:lpstr>
      <vt:lpstr>Program Components</vt:lpstr>
      <vt:lpstr>Outcome Measures –  Weight Self-Stigma</vt:lpstr>
      <vt:lpstr>Outcome Measures –  Emotional Eating (subscale)</vt:lpstr>
      <vt:lpstr>Outcome Measures –  Weight Control Strategies Scale WCSS</vt:lpstr>
      <vt:lpstr>Outcome Measures –  Binges (EDE)</vt:lpstr>
      <vt:lpstr>Outcome Measures –  Weight</vt:lpstr>
      <vt:lpstr>Outcome Measures –  Weight Satisfaction</vt:lpstr>
      <vt:lpstr>Process Measures –  Values </vt:lpstr>
      <vt:lpstr>Process Measures – Weight-Related Psych Flex  </vt:lpstr>
      <vt:lpstr>Satisfaction with Program</vt:lpstr>
      <vt:lpstr>Open Feedback from Participants</vt:lpstr>
      <vt:lpstr>Clinical Lessons from Coaches</vt:lpstr>
      <vt:lpstr> Future Directions</vt:lpstr>
      <vt:lpstr>Thank you!</vt:lpstr>
      <vt:lpstr>Measures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ACBS1</dc:creator>
  <cp:lastModifiedBy>Sarah Potts</cp:lastModifiedBy>
  <cp:revision>81</cp:revision>
  <dcterms:created xsi:type="dcterms:W3CDTF">2014-11-07T18:09:21Z</dcterms:created>
  <dcterms:modified xsi:type="dcterms:W3CDTF">2016-06-22T19:47:08Z</dcterms:modified>
</cp:coreProperties>
</file>